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0" r:id="rId2"/>
    <p:sldId id="261" r:id="rId3"/>
    <p:sldId id="263" r:id="rId4"/>
    <p:sldId id="262" r:id="rId5"/>
    <p:sldId id="265" r:id="rId6"/>
    <p:sldId id="264" r:id="rId7"/>
    <p:sldId id="26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D05993"/>
    <a:srgbClr val="F99C92"/>
    <a:srgbClr val="DD6B02"/>
    <a:srgbClr val="CF6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13"/>
    <p:restoredTop sz="64729"/>
  </p:normalViewPr>
  <p:slideViewPr>
    <p:cSldViewPr snapToGrid="0" snapToObjects="1">
      <p:cViewPr varScale="1">
        <p:scale>
          <a:sx n="67" d="100"/>
          <a:sy n="67" d="100"/>
        </p:scale>
        <p:origin x="19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shaunkee/Dropbox/STAT5003%20Final%20Project/Individual%20Folders/Shaun/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Distribution</a:t>
            </a:r>
            <a:r>
              <a:rPr lang="en-US" baseline="0"/>
              <a:t> of probability of same predicted class amongst 5 models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Count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0.2</c:v>
                </c:pt>
                <c:pt idx="1">
                  <c:v>0.4</c:v>
                </c:pt>
                <c:pt idx="2">
                  <c:v>0.6</c:v>
                </c:pt>
                <c:pt idx="3">
                  <c:v>0.8</c:v>
                </c:pt>
                <c:pt idx="4">
                  <c:v>1</c:v>
                </c:pt>
              </c:numCache>
            </c:numRef>
          </c:cat>
          <c:val>
            <c:numRef>
              <c:f>Sheet1!$B$2:$B$6</c:f>
              <c:numCache>
                <c:formatCode>General</c:formatCode>
                <c:ptCount val="5"/>
                <c:pt idx="0">
                  <c:v>1</c:v>
                </c:pt>
                <c:pt idx="1">
                  <c:v>25</c:v>
                </c:pt>
                <c:pt idx="2">
                  <c:v>46</c:v>
                </c:pt>
                <c:pt idx="3">
                  <c:v>4</c:v>
                </c:pt>
                <c:pt idx="4">
                  <c:v>4</c:v>
                </c:pt>
              </c:numCache>
            </c:numRef>
          </c:val>
          <c:extLst>
            <c:ext xmlns:c16="http://schemas.microsoft.com/office/drawing/2014/chart" uri="{C3380CC4-5D6E-409C-BE32-E72D297353CC}">
              <c16:uniqueId val="{00000000-A6CC-AE4F-862B-00383995521B}"/>
            </c:ext>
          </c:extLst>
        </c:ser>
        <c:dLbls>
          <c:showLegendKey val="0"/>
          <c:showVal val="0"/>
          <c:showCatName val="0"/>
          <c:showSerName val="0"/>
          <c:showPercent val="0"/>
          <c:showBubbleSize val="0"/>
        </c:dLbls>
        <c:gapWidth val="150"/>
        <c:axId val="1147694576"/>
        <c:axId val="1144382944"/>
      </c:barChart>
      <c:catAx>
        <c:axId val="11476945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Probablity</a:t>
                </a:r>
                <a:r>
                  <a:rPr lang="en-US" baseline="0"/>
                  <a:t> of predicted class majority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4382944"/>
        <c:crosses val="autoZero"/>
        <c:auto val="1"/>
        <c:lblAlgn val="ctr"/>
        <c:lblOffset val="100"/>
        <c:noMultiLvlLbl val="0"/>
      </c:catAx>
      <c:valAx>
        <c:axId val="114438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r>
                  <a:rPr lang="en-US" baseline="0"/>
                  <a:t> count</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7694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1467AA-6782-8F4B-AC07-84F14E9502F7}" type="doc">
      <dgm:prSet loTypeId="urn:microsoft.com/office/officeart/2005/8/layout/chevron1" loCatId="" qsTypeId="urn:microsoft.com/office/officeart/2005/8/quickstyle/simple1" qsCatId="simple" csTypeId="urn:microsoft.com/office/officeart/2005/8/colors/accent1_2" csCatId="accent1" phldr="1"/>
      <dgm:spPr/>
      <dgm:t>
        <a:bodyPr/>
        <a:lstStyle/>
        <a:p>
          <a:endParaRPr lang="en-US"/>
        </a:p>
      </dgm:t>
    </dgm:pt>
    <dgm:pt modelId="{5B5FC17F-E0F8-4440-83F1-47741B76E5FC}">
      <dgm:prSet phldrT="[Text]"/>
      <dgm:spPr/>
      <dgm:t>
        <a:bodyPr/>
        <a:lstStyle/>
        <a:p>
          <a:r>
            <a:rPr lang="en-US" dirty="0"/>
            <a:t>Combine clinical data into 4 classes</a:t>
          </a:r>
        </a:p>
      </dgm:t>
    </dgm:pt>
    <dgm:pt modelId="{9CE85C00-772B-7F41-B6D2-B424E946B25F}" type="parTrans" cxnId="{0B42B053-4837-1D46-8F9D-DB1F0308B043}">
      <dgm:prSet/>
      <dgm:spPr/>
      <dgm:t>
        <a:bodyPr/>
        <a:lstStyle/>
        <a:p>
          <a:endParaRPr lang="en-US"/>
        </a:p>
      </dgm:t>
    </dgm:pt>
    <dgm:pt modelId="{F6B07EDC-CFEF-F24B-8CDF-120ECCE86E56}" type="sibTrans" cxnId="{0B42B053-4837-1D46-8F9D-DB1F0308B043}">
      <dgm:prSet/>
      <dgm:spPr/>
      <dgm:t>
        <a:bodyPr/>
        <a:lstStyle/>
        <a:p>
          <a:endParaRPr lang="en-US"/>
        </a:p>
      </dgm:t>
    </dgm:pt>
    <dgm:pt modelId="{DC48A522-C0B3-3544-9AF2-6E9C12687B2F}">
      <dgm:prSet phldrT="[Text]"/>
      <dgm:spPr/>
      <dgm:t>
        <a:bodyPr/>
        <a:lstStyle/>
        <a:p>
          <a:r>
            <a:rPr lang="en-US" dirty="0"/>
            <a:t>Impute N/A Values</a:t>
          </a:r>
        </a:p>
      </dgm:t>
    </dgm:pt>
    <dgm:pt modelId="{EB830975-6D76-F44F-B84C-02E13AEECAF2}" type="parTrans" cxnId="{B41C113A-26CE-E841-823A-800041FF2431}">
      <dgm:prSet/>
      <dgm:spPr/>
      <dgm:t>
        <a:bodyPr/>
        <a:lstStyle/>
        <a:p>
          <a:endParaRPr lang="en-US"/>
        </a:p>
      </dgm:t>
    </dgm:pt>
    <dgm:pt modelId="{A8B63F36-03A2-214D-A0D2-B8AC45AA8901}" type="sibTrans" cxnId="{B41C113A-26CE-E841-823A-800041FF2431}">
      <dgm:prSet/>
      <dgm:spPr/>
      <dgm:t>
        <a:bodyPr/>
        <a:lstStyle/>
        <a:p>
          <a:endParaRPr lang="en-US"/>
        </a:p>
      </dgm:t>
    </dgm:pt>
    <dgm:pt modelId="{58D73518-5DE9-804E-ADE0-6FFAFD8AF4E1}">
      <dgm:prSet/>
      <dgm:spPr/>
      <dgm:t>
        <a:bodyPr/>
        <a:lstStyle/>
        <a:p>
          <a:r>
            <a:rPr lang="en-US" dirty="0"/>
            <a:t>Dimension Reduction</a:t>
          </a:r>
        </a:p>
      </dgm:t>
    </dgm:pt>
    <dgm:pt modelId="{1CFC4DDB-0DA7-7244-8D34-8BC03BF671C2}" type="parTrans" cxnId="{82DA6029-681B-5740-9B70-AFD06C96832F}">
      <dgm:prSet/>
      <dgm:spPr/>
      <dgm:t>
        <a:bodyPr/>
        <a:lstStyle/>
        <a:p>
          <a:endParaRPr lang="en-US"/>
        </a:p>
      </dgm:t>
    </dgm:pt>
    <dgm:pt modelId="{C3856F66-24F8-9D4E-A0EA-23DCFF142521}" type="sibTrans" cxnId="{82DA6029-681B-5740-9B70-AFD06C96832F}">
      <dgm:prSet/>
      <dgm:spPr/>
      <dgm:t>
        <a:bodyPr/>
        <a:lstStyle/>
        <a:p>
          <a:endParaRPr lang="en-US"/>
        </a:p>
      </dgm:t>
    </dgm:pt>
    <dgm:pt modelId="{C46FBFF5-AF21-2F43-A2FC-15A50392EC53}">
      <dgm:prSet/>
      <dgm:spPr/>
      <dgm:t>
        <a:bodyPr/>
        <a:lstStyle/>
        <a:p>
          <a:r>
            <a:rPr lang="en-US" dirty="0"/>
            <a:t> Classification Models</a:t>
          </a:r>
        </a:p>
      </dgm:t>
    </dgm:pt>
    <dgm:pt modelId="{47668681-8D22-A942-992F-1C0F01FFFB48}" type="parTrans" cxnId="{214D06C3-5882-3B47-89AE-29A93D8A622E}">
      <dgm:prSet/>
      <dgm:spPr/>
      <dgm:t>
        <a:bodyPr/>
        <a:lstStyle/>
        <a:p>
          <a:endParaRPr lang="en-US"/>
        </a:p>
      </dgm:t>
    </dgm:pt>
    <dgm:pt modelId="{673F3A74-86EF-ED44-8E8F-E91B20868329}" type="sibTrans" cxnId="{214D06C3-5882-3B47-89AE-29A93D8A622E}">
      <dgm:prSet/>
      <dgm:spPr/>
      <dgm:t>
        <a:bodyPr/>
        <a:lstStyle/>
        <a:p>
          <a:endParaRPr lang="en-US"/>
        </a:p>
      </dgm:t>
    </dgm:pt>
    <dgm:pt modelId="{0FAC2808-91F7-5A48-A2C9-67F3674A889D}">
      <dgm:prSet/>
      <dgm:spPr/>
      <dgm:t>
        <a:bodyPr/>
        <a:lstStyle/>
        <a:p>
          <a:r>
            <a:rPr lang="en-US" dirty="0"/>
            <a:t>Compare Results</a:t>
          </a:r>
        </a:p>
      </dgm:t>
    </dgm:pt>
    <dgm:pt modelId="{78A8BE07-9744-314C-9D4D-D7AC16DC948C}" type="parTrans" cxnId="{34190EEE-5029-864E-8DCE-FA1060645921}">
      <dgm:prSet/>
      <dgm:spPr/>
      <dgm:t>
        <a:bodyPr/>
        <a:lstStyle/>
        <a:p>
          <a:endParaRPr lang="en-US"/>
        </a:p>
      </dgm:t>
    </dgm:pt>
    <dgm:pt modelId="{4FE6C53A-552C-6F40-94AD-83B18DB8AF9C}" type="sibTrans" cxnId="{34190EEE-5029-864E-8DCE-FA1060645921}">
      <dgm:prSet/>
      <dgm:spPr/>
      <dgm:t>
        <a:bodyPr/>
        <a:lstStyle/>
        <a:p>
          <a:endParaRPr lang="en-US"/>
        </a:p>
      </dgm:t>
    </dgm:pt>
    <dgm:pt modelId="{0B7740C3-4A01-B844-A9EB-280BE9A68575}">
      <dgm:prSet phldrT="[Text]"/>
      <dgm:spPr/>
      <dgm:t>
        <a:bodyPr/>
        <a:lstStyle/>
        <a:p>
          <a:r>
            <a:rPr lang="en-US" dirty="0"/>
            <a:t>Remove mislabels in Training Set</a:t>
          </a:r>
        </a:p>
      </dgm:t>
    </dgm:pt>
    <dgm:pt modelId="{4E82D5BF-0FC1-DF47-AB08-3B40CB11BD92}" type="sibTrans" cxnId="{4653AB00-4685-2A4D-8F55-BC0031326DA8}">
      <dgm:prSet/>
      <dgm:spPr/>
      <dgm:t>
        <a:bodyPr/>
        <a:lstStyle/>
        <a:p>
          <a:endParaRPr lang="en-US"/>
        </a:p>
      </dgm:t>
    </dgm:pt>
    <dgm:pt modelId="{77B2FB87-A7BA-6A46-8DEB-F0C7B1623D88}" type="parTrans" cxnId="{4653AB00-4685-2A4D-8F55-BC0031326DA8}">
      <dgm:prSet/>
      <dgm:spPr/>
      <dgm:t>
        <a:bodyPr/>
        <a:lstStyle/>
        <a:p>
          <a:endParaRPr lang="en-US"/>
        </a:p>
      </dgm:t>
    </dgm:pt>
    <dgm:pt modelId="{3259E608-7165-3944-BB8F-8BC56A95ED02}" type="pres">
      <dgm:prSet presAssocID="{141467AA-6782-8F4B-AC07-84F14E9502F7}" presName="Name0" presStyleCnt="0">
        <dgm:presLayoutVars>
          <dgm:dir/>
          <dgm:animLvl val="lvl"/>
          <dgm:resizeHandles val="exact"/>
        </dgm:presLayoutVars>
      </dgm:prSet>
      <dgm:spPr/>
    </dgm:pt>
    <dgm:pt modelId="{53E6CC8B-B5B1-C34C-8103-F05E481EADAE}" type="pres">
      <dgm:prSet presAssocID="{5B5FC17F-E0F8-4440-83F1-47741B76E5FC}" presName="parTxOnly" presStyleLbl="node1" presStyleIdx="0" presStyleCnt="6">
        <dgm:presLayoutVars>
          <dgm:chMax val="0"/>
          <dgm:chPref val="0"/>
          <dgm:bulletEnabled val="1"/>
        </dgm:presLayoutVars>
      </dgm:prSet>
      <dgm:spPr/>
    </dgm:pt>
    <dgm:pt modelId="{7A49A102-D12A-0443-B8B5-AFAC3E0C340F}" type="pres">
      <dgm:prSet presAssocID="{F6B07EDC-CFEF-F24B-8CDF-120ECCE86E56}" presName="parTxOnlySpace" presStyleCnt="0"/>
      <dgm:spPr/>
    </dgm:pt>
    <dgm:pt modelId="{C78B4BBA-3D2D-274D-A527-26FA67204C02}" type="pres">
      <dgm:prSet presAssocID="{DC48A522-C0B3-3544-9AF2-6E9C12687B2F}" presName="parTxOnly" presStyleLbl="node1" presStyleIdx="1" presStyleCnt="6">
        <dgm:presLayoutVars>
          <dgm:chMax val="0"/>
          <dgm:chPref val="0"/>
          <dgm:bulletEnabled val="1"/>
        </dgm:presLayoutVars>
      </dgm:prSet>
      <dgm:spPr/>
    </dgm:pt>
    <dgm:pt modelId="{06287D9B-E057-B74D-AE10-404C98A26F42}" type="pres">
      <dgm:prSet presAssocID="{A8B63F36-03A2-214D-A0D2-B8AC45AA8901}" presName="parTxOnlySpace" presStyleCnt="0"/>
      <dgm:spPr/>
    </dgm:pt>
    <dgm:pt modelId="{BBC88F98-CE43-004A-BBA7-B293318089AC}" type="pres">
      <dgm:prSet presAssocID="{0B7740C3-4A01-B844-A9EB-280BE9A68575}" presName="parTxOnly" presStyleLbl="node1" presStyleIdx="2" presStyleCnt="6">
        <dgm:presLayoutVars>
          <dgm:chMax val="0"/>
          <dgm:chPref val="0"/>
          <dgm:bulletEnabled val="1"/>
        </dgm:presLayoutVars>
      </dgm:prSet>
      <dgm:spPr/>
    </dgm:pt>
    <dgm:pt modelId="{12CE9CEC-4311-0949-AC8B-4AA9B7388753}" type="pres">
      <dgm:prSet presAssocID="{4E82D5BF-0FC1-DF47-AB08-3B40CB11BD92}" presName="parTxOnlySpace" presStyleCnt="0"/>
      <dgm:spPr/>
    </dgm:pt>
    <dgm:pt modelId="{B78E10CB-B097-864E-9054-1E926EC58F11}" type="pres">
      <dgm:prSet presAssocID="{58D73518-5DE9-804E-ADE0-6FFAFD8AF4E1}" presName="parTxOnly" presStyleLbl="node1" presStyleIdx="3" presStyleCnt="6">
        <dgm:presLayoutVars>
          <dgm:chMax val="0"/>
          <dgm:chPref val="0"/>
          <dgm:bulletEnabled val="1"/>
        </dgm:presLayoutVars>
      </dgm:prSet>
      <dgm:spPr/>
    </dgm:pt>
    <dgm:pt modelId="{54F7EE6F-0237-E94F-8450-27D131C7499D}" type="pres">
      <dgm:prSet presAssocID="{C3856F66-24F8-9D4E-A0EA-23DCFF142521}" presName="parTxOnlySpace" presStyleCnt="0"/>
      <dgm:spPr/>
    </dgm:pt>
    <dgm:pt modelId="{EA145670-31BC-C64F-B74C-F682E3323D3A}" type="pres">
      <dgm:prSet presAssocID="{C46FBFF5-AF21-2F43-A2FC-15A50392EC53}" presName="parTxOnly" presStyleLbl="node1" presStyleIdx="4" presStyleCnt="6">
        <dgm:presLayoutVars>
          <dgm:chMax val="0"/>
          <dgm:chPref val="0"/>
          <dgm:bulletEnabled val="1"/>
        </dgm:presLayoutVars>
      </dgm:prSet>
      <dgm:spPr/>
    </dgm:pt>
    <dgm:pt modelId="{6407CC04-CA72-D04B-A0EF-A07787DD05BA}" type="pres">
      <dgm:prSet presAssocID="{673F3A74-86EF-ED44-8E8F-E91B20868329}" presName="parTxOnlySpace" presStyleCnt="0"/>
      <dgm:spPr/>
    </dgm:pt>
    <dgm:pt modelId="{F92DA6B3-4EEE-6747-AA8D-B0D8F8272D13}" type="pres">
      <dgm:prSet presAssocID="{0FAC2808-91F7-5A48-A2C9-67F3674A889D}" presName="parTxOnly" presStyleLbl="node1" presStyleIdx="5" presStyleCnt="6">
        <dgm:presLayoutVars>
          <dgm:chMax val="0"/>
          <dgm:chPref val="0"/>
          <dgm:bulletEnabled val="1"/>
        </dgm:presLayoutVars>
      </dgm:prSet>
      <dgm:spPr/>
    </dgm:pt>
  </dgm:ptLst>
  <dgm:cxnLst>
    <dgm:cxn modelId="{4653AB00-4685-2A4D-8F55-BC0031326DA8}" srcId="{141467AA-6782-8F4B-AC07-84F14E9502F7}" destId="{0B7740C3-4A01-B844-A9EB-280BE9A68575}" srcOrd="2" destOrd="0" parTransId="{77B2FB87-A7BA-6A46-8DEB-F0C7B1623D88}" sibTransId="{4E82D5BF-0FC1-DF47-AB08-3B40CB11BD92}"/>
    <dgm:cxn modelId="{BCB9880E-A2E8-B645-92F9-5754FF78E7D2}" type="presOf" srcId="{58D73518-5DE9-804E-ADE0-6FFAFD8AF4E1}" destId="{B78E10CB-B097-864E-9054-1E926EC58F11}" srcOrd="0" destOrd="0" presId="urn:microsoft.com/office/officeart/2005/8/layout/chevron1"/>
    <dgm:cxn modelId="{A5221922-C3BE-9F45-B836-EB22E6732990}" type="presOf" srcId="{DC48A522-C0B3-3544-9AF2-6E9C12687B2F}" destId="{C78B4BBA-3D2D-274D-A527-26FA67204C02}" srcOrd="0" destOrd="0" presId="urn:microsoft.com/office/officeart/2005/8/layout/chevron1"/>
    <dgm:cxn modelId="{F4E8BF28-94AD-4040-A59F-9A46F0ABAD83}" type="presOf" srcId="{141467AA-6782-8F4B-AC07-84F14E9502F7}" destId="{3259E608-7165-3944-BB8F-8BC56A95ED02}" srcOrd="0" destOrd="0" presId="urn:microsoft.com/office/officeart/2005/8/layout/chevron1"/>
    <dgm:cxn modelId="{82DA6029-681B-5740-9B70-AFD06C96832F}" srcId="{141467AA-6782-8F4B-AC07-84F14E9502F7}" destId="{58D73518-5DE9-804E-ADE0-6FFAFD8AF4E1}" srcOrd="3" destOrd="0" parTransId="{1CFC4DDB-0DA7-7244-8D34-8BC03BF671C2}" sibTransId="{C3856F66-24F8-9D4E-A0EA-23DCFF142521}"/>
    <dgm:cxn modelId="{B41C113A-26CE-E841-823A-800041FF2431}" srcId="{141467AA-6782-8F4B-AC07-84F14E9502F7}" destId="{DC48A522-C0B3-3544-9AF2-6E9C12687B2F}" srcOrd="1" destOrd="0" parTransId="{EB830975-6D76-F44F-B84C-02E13AEECAF2}" sibTransId="{A8B63F36-03A2-214D-A0D2-B8AC45AA8901}"/>
    <dgm:cxn modelId="{629CF34D-05C6-AC4D-849F-F790F820EB27}" type="presOf" srcId="{5B5FC17F-E0F8-4440-83F1-47741B76E5FC}" destId="{53E6CC8B-B5B1-C34C-8103-F05E481EADAE}" srcOrd="0" destOrd="0" presId="urn:microsoft.com/office/officeart/2005/8/layout/chevron1"/>
    <dgm:cxn modelId="{0B42B053-4837-1D46-8F9D-DB1F0308B043}" srcId="{141467AA-6782-8F4B-AC07-84F14E9502F7}" destId="{5B5FC17F-E0F8-4440-83F1-47741B76E5FC}" srcOrd="0" destOrd="0" parTransId="{9CE85C00-772B-7F41-B6D2-B424E946B25F}" sibTransId="{F6B07EDC-CFEF-F24B-8CDF-120ECCE86E56}"/>
    <dgm:cxn modelId="{8DFDBB63-0DD2-964F-9DEB-424D947FD99D}" type="presOf" srcId="{C46FBFF5-AF21-2F43-A2FC-15A50392EC53}" destId="{EA145670-31BC-C64F-B74C-F682E3323D3A}" srcOrd="0" destOrd="0" presId="urn:microsoft.com/office/officeart/2005/8/layout/chevron1"/>
    <dgm:cxn modelId="{6A2AAF98-A2AC-B942-95DA-B89AD1F748C5}" type="presOf" srcId="{0B7740C3-4A01-B844-A9EB-280BE9A68575}" destId="{BBC88F98-CE43-004A-BBA7-B293318089AC}" srcOrd="0" destOrd="0" presId="urn:microsoft.com/office/officeart/2005/8/layout/chevron1"/>
    <dgm:cxn modelId="{214D06C3-5882-3B47-89AE-29A93D8A622E}" srcId="{141467AA-6782-8F4B-AC07-84F14E9502F7}" destId="{C46FBFF5-AF21-2F43-A2FC-15A50392EC53}" srcOrd="4" destOrd="0" parTransId="{47668681-8D22-A942-992F-1C0F01FFFB48}" sibTransId="{673F3A74-86EF-ED44-8E8F-E91B20868329}"/>
    <dgm:cxn modelId="{A7BDEFED-470D-E045-BF46-CC967E8A61DA}" type="presOf" srcId="{0FAC2808-91F7-5A48-A2C9-67F3674A889D}" destId="{F92DA6B3-4EEE-6747-AA8D-B0D8F8272D13}" srcOrd="0" destOrd="0" presId="urn:microsoft.com/office/officeart/2005/8/layout/chevron1"/>
    <dgm:cxn modelId="{34190EEE-5029-864E-8DCE-FA1060645921}" srcId="{141467AA-6782-8F4B-AC07-84F14E9502F7}" destId="{0FAC2808-91F7-5A48-A2C9-67F3674A889D}" srcOrd="5" destOrd="0" parTransId="{78A8BE07-9744-314C-9D4D-D7AC16DC948C}" sibTransId="{4FE6C53A-552C-6F40-94AD-83B18DB8AF9C}"/>
    <dgm:cxn modelId="{57554C87-8B6A-5E45-A9C0-3914F05C62C5}" type="presParOf" srcId="{3259E608-7165-3944-BB8F-8BC56A95ED02}" destId="{53E6CC8B-B5B1-C34C-8103-F05E481EADAE}" srcOrd="0" destOrd="0" presId="urn:microsoft.com/office/officeart/2005/8/layout/chevron1"/>
    <dgm:cxn modelId="{CF42EAA9-BAA9-7640-BA84-D173F6F20682}" type="presParOf" srcId="{3259E608-7165-3944-BB8F-8BC56A95ED02}" destId="{7A49A102-D12A-0443-B8B5-AFAC3E0C340F}" srcOrd="1" destOrd="0" presId="urn:microsoft.com/office/officeart/2005/8/layout/chevron1"/>
    <dgm:cxn modelId="{EB0A9310-1806-0D42-BC3C-A8A4C18337E2}" type="presParOf" srcId="{3259E608-7165-3944-BB8F-8BC56A95ED02}" destId="{C78B4BBA-3D2D-274D-A527-26FA67204C02}" srcOrd="2" destOrd="0" presId="urn:microsoft.com/office/officeart/2005/8/layout/chevron1"/>
    <dgm:cxn modelId="{84EA7F61-06AF-F94D-B7E4-DA8C705F1672}" type="presParOf" srcId="{3259E608-7165-3944-BB8F-8BC56A95ED02}" destId="{06287D9B-E057-B74D-AE10-404C98A26F42}" srcOrd="3" destOrd="0" presId="urn:microsoft.com/office/officeart/2005/8/layout/chevron1"/>
    <dgm:cxn modelId="{3C02382F-4E92-B540-932A-26975149255F}" type="presParOf" srcId="{3259E608-7165-3944-BB8F-8BC56A95ED02}" destId="{BBC88F98-CE43-004A-BBA7-B293318089AC}" srcOrd="4" destOrd="0" presId="urn:microsoft.com/office/officeart/2005/8/layout/chevron1"/>
    <dgm:cxn modelId="{83E0F35B-A999-8D43-B9DA-DBED1A1A27D2}" type="presParOf" srcId="{3259E608-7165-3944-BB8F-8BC56A95ED02}" destId="{12CE9CEC-4311-0949-AC8B-4AA9B7388753}" srcOrd="5" destOrd="0" presId="urn:microsoft.com/office/officeart/2005/8/layout/chevron1"/>
    <dgm:cxn modelId="{2BB53B5D-FBD0-8049-AA73-C96182B73E1A}" type="presParOf" srcId="{3259E608-7165-3944-BB8F-8BC56A95ED02}" destId="{B78E10CB-B097-864E-9054-1E926EC58F11}" srcOrd="6" destOrd="0" presId="urn:microsoft.com/office/officeart/2005/8/layout/chevron1"/>
    <dgm:cxn modelId="{FE1BEB0D-E58E-3644-9400-484CCC05FC67}" type="presParOf" srcId="{3259E608-7165-3944-BB8F-8BC56A95ED02}" destId="{54F7EE6F-0237-E94F-8450-27D131C7499D}" srcOrd="7" destOrd="0" presId="urn:microsoft.com/office/officeart/2005/8/layout/chevron1"/>
    <dgm:cxn modelId="{DBA67A8D-6D57-D947-BF67-AEE44CF2E162}" type="presParOf" srcId="{3259E608-7165-3944-BB8F-8BC56A95ED02}" destId="{EA145670-31BC-C64F-B74C-F682E3323D3A}" srcOrd="8" destOrd="0" presId="urn:microsoft.com/office/officeart/2005/8/layout/chevron1"/>
    <dgm:cxn modelId="{8694C98B-E648-524E-90C1-51AFB35328A6}" type="presParOf" srcId="{3259E608-7165-3944-BB8F-8BC56A95ED02}" destId="{6407CC04-CA72-D04B-A0EF-A07787DD05BA}" srcOrd="9" destOrd="0" presId="urn:microsoft.com/office/officeart/2005/8/layout/chevron1"/>
    <dgm:cxn modelId="{6E1AC7D1-0909-BF43-8E6C-B7503D57EE7C}" type="presParOf" srcId="{3259E608-7165-3944-BB8F-8BC56A95ED02}" destId="{F92DA6B3-4EEE-6747-AA8D-B0D8F8272D1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D61A5E-468F-A945-8BC4-44863D712471}" type="doc">
      <dgm:prSet loTypeId="urn:microsoft.com/office/officeart/2008/layout/VerticalCurvedList" loCatId="" qsTypeId="urn:microsoft.com/office/officeart/2005/8/quickstyle/simple4" qsCatId="simple" csTypeId="urn:microsoft.com/office/officeart/2005/8/colors/accent1_2" csCatId="accent1" phldr="1"/>
      <dgm:spPr/>
    </dgm:pt>
    <dgm:pt modelId="{0220B19C-CC92-0944-B9B9-2626CB9C6BBD}">
      <dgm:prSet phldrT="[Text]"/>
      <dgm:spPr/>
      <dgm:t>
        <a:bodyPr/>
        <a:lstStyle/>
        <a:p>
          <a:r>
            <a:rPr lang="en-US" dirty="0"/>
            <a:t>Bagging – Decision Tree </a:t>
          </a:r>
        </a:p>
      </dgm:t>
    </dgm:pt>
    <dgm:pt modelId="{71351453-8A1F-6B42-B12A-95A9078A91B9}" type="parTrans" cxnId="{7EBE069E-3BBF-5248-8191-DFC158C74F35}">
      <dgm:prSet/>
      <dgm:spPr/>
      <dgm:t>
        <a:bodyPr/>
        <a:lstStyle/>
        <a:p>
          <a:endParaRPr lang="en-US"/>
        </a:p>
      </dgm:t>
    </dgm:pt>
    <dgm:pt modelId="{23D9579B-DB60-5649-9BAA-A08B35408C02}" type="sibTrans" cxnId="{7EBE069E-3BBF-5248-8191-DFC158C74F35}">
      <dgm:prSet/>
      <dgm:spPr/>
      <dgm:t>
        <a:bodyPr/>
        <a:lstStyle/>
        <a:p>
          <a:endParaRPr lang="en-US"/>
        </a:p>
      </dgm:t>
    </dgm:pt>
    <dgm:pt modelId="{3A69891D-AC66-1249-A3B2-F0356F2B07C5}">
      <dgm:prSet phldrT="[Text]"/>
      <dgm:spPr/>
      <dgm:t>
        <a:bodyPr/>
        <a:lstStyle/>
        <a:p>
          <a:r>
            <a:rPr lang="en-US" dirty="0"/>
            <a:t>KNN</a:t>
          </a:r>
        </a:p>
      </dgm:t>
    </dgm:pt>
    <dgm:pt modelId="{58CE4E79-EF10-D34C-9449-B1A656076802}" type="parTrans" cxnId="{A3EC8DED-905A-624A-9388-CBC828AC8AEE}">
      <dgm:prSet/>
      <dgm:spPr/>
      <dgm:t>
        <a:bodyPr/>
        <a:lstStyle/>
        <a:p>
          <a:endParaRPr lang="en-US"/>
        </a:p>
      </dgm:t>
    </dgm:pt>
    <dgm:pt modelId="{11520E86-46DA-1749-A12D-C3719ACB44CF}" type="sibTrans" cxnId="{A3EC8DED-905A-624A-9388-CBC828AC8AEE}">
      <dgm:prSet/>
      <dgm:spPr/>
      <dgm:t>
        <a:bodyPr/>
        <a:lstStyle/>
        <a:p>
          <a:endParaRPr lang="en-US"/>
        </a:p>
      </dgm:t>
    </dgm:pt>
    <dgm:pt modelId="{820D625E-119E-F84D-8971-E95D3D9CC541}">
      <dgm:prSet phldrT="[Text]"/>
      <dgm:spPr/>
      <dgm:t>
        <a:bodyPr/>
        <a:lstStyle/>
        <a:p>
          <a:r>
            <a:rPr lang="en-US" dirty="0"/>
            <a:t>Logistic Regression </a:t>
          </a:r>
        </a:p>
      </dgm:t>
    </dgm:pt>
    <dgm:pt modelId="{32908266-5581-BD43-A2A0-BB38FC4C6095}" type="parTrans" cxnId="{911403C2-68E2-9E48-87B9-37D3223A3B59}">
      <dgm:prSet/>
      <dgm:spPr/>
      <dgm:t>
        <a:bodyPr/>
        <a:lstStyle/>
        <a:p>
          <a:endParaRPr lang="en-US"/>
        </a:p>
      </dgm:t>
    </dgm:pt>
    <dgm:pt modelId="{0CDED255-5A2C-564D-BC71-52EF126EBD33}" type="sibTrans" cxnId="{911403C2-68E2-9E48-87B9-37D3223A3B59}">
      <dgm:prSet/>
      <dgm:spPr/>
      <dgm:t>
        <a:bodyPr/>
        <a:lstStyle/>
        <a:p>
          <a:endParaRPr lang="en-US"/>
        </a:p>
      </dgm:t>
    </dgm:pt>
    <dgm:pt modelId="{69EA1577-CABA-BB4D-A93B-002BDF5948C5}">
      <dgm:prSet/>
      <dgm:spPr/>
      <dgm:t>
        <a:bodyPr/>
        <a:lstStyle/>
        <a:p>
          <a:r>
            <a:rPr lang="en-US" dirty="0"/>
            <a:t>Random Forest</a:t>
          </a:r>
        </a:p>
      </dgm:t>
    </dgm:pt>
    <dgm:pt modelId="{E13B1650-5CCF-7640-84D2-80FD56ADAFB9}" type="parTrans" cxnId="{4F58583A-35EA-E541-AD52-D7861429B6B9}">
      <dgm:prSet/>
      <dgm:spPr/>
      <dgm:t>
        <a:bodyPr/>
        <a:lstStyle/>
        <a:p>
          <a:endParaRPr lang="en-US"/>
        </a:p>
      </dgm:t>
    </dgm:pt>
    <dgm:pt modelId="{61BE7785-A72C-B242-9447-6EF2FE5AE921}" type="sibTrans" cxnId="{4F58583A-35EA-E541-AD52-D7861429B6B9}">
      <dgm:prSet/>
      <dgm:spPr/>
      <dgm:t>
        <a:bodyPr/>
        <a:lstStyle/>
        <a:p>
          <a:endParaRPr lang="en-US"/>
        </a:p>
      </dgm:t>
    </dgm:pt>
    <dgm:pt modelId="{6AAD2EC1-6451-8D4E-AB1A-DA65C9017A03}">
      <dgm:prSet/>
      <dgm:spPr/>
      <dgm:t>
        <a:bodyPr/>
        <a:lstStyle/>
        <a:p>
          <a:r>
            <a:rPr lang="en-US" dirty="0"/>
            <a:t>AdaBoost</a:t>
          </a:r>
        </a:p>
      </dgm:t>
    </dgm:pt>
    <dgm:pt modelId="{302752AB-B50D-0546-B8A8-DF8B7C50910A}" type="parTrans" cxnId="{5C07A89D-D6E4-3D4A-A07C-699A04152E36}">
      <dgm:prSet/>
      <dgm:spPr/>
      <dgm:t>
        <a:bodyPr/>
        <a:lstStyle/>
        <a:p>
          <a:endParaRPr lang="en-US"/>
        </a:p>
      </dgm:t>
    </dgm:pt>
    <dgm:pt modelId="{66E125CA-DA94-7B46-A631-9E68C0C79443}" type="sibTrans" cxnId="{5C07A89D-D6E4-3D4A-A07C-699A04152E36}">
      <dgm:prSet/>
      <dgm:spPr/>
      <dgm:t>
        <a:bodyPr/>
        <a:lstStyle/>
        <a:p>
          <a:endParaRPr lang="en-US"/>
        </a:p>
      </dgm:t>
    </dgm:pt>
    <dgm:pt modelId="{D7C1B5CA-3561-6A42-B0AA-11671CA197E2}" type="pres">
      <dgm:prSet presAssocID="{C2D61A5E-468F-A945-8BC4-44863D712471}" presName="Name0" presStyleCnt="0">
        <dgm:presLayoutVars>
          <dgm:chMax val="7"/>
          <dgm:chPref val="7"/>
          <dgm:dir/>
        </dgm:presLayoutVars>
      </dgm:prSet>
      <dgm:spPr/>
    </dgm:pt>
    <dgm:pt modelId="{67CFE6F5-B794-4840-8883-2319CC086871}" type="pres">
      <dgm:prSet presAssocID="{C2D61A5E-468F-A945-8BC4-44863D712471}" presName="Name1" presStyleCnt="0"/>
      <dgm:spPr/>
    </dgm:pt>
    <dgm:pt modelId="{9225A285-1DD8-C84D-8A6A-529D3CF36031}" type="pres">
      <dgm:prSet presAssocID="{C2D61A5E-468F-A945-8BC4-44863D712471}" presName="cycle" presStyleCnt="0"/>
      <dgm:spPr/>
    </dgm:pt>
    <dgm:pt modelId="{5AD04498-FB54-864E-A3B7-DB5B0BDCB2AB}" type="pres">
      <dgm:prSet presAssocID="{C2D61A5E-468F-A945-8BC4-44863D712471}" presName="srcNode" presStyleLbl="node1" presStyleIdx="0" presStyleCnt="5"/>
      <dgm:spPr/>
    </dgm:pt>
    <dgm:pt modelId="{142DB5DF-AFED-CA4B-8C7D-3DBCC1D7CFD6}" type="pres">
      <dgm:prSet presAssocID="{C2D61A5E-468F-A945-8BC4-44863D712471}" presName="conn" presStyleLbl="parChTrans1D2" presStyleIdx="0" presStyleCnt="1"/>
      <dgm:spPr/>
    </dgm:pt>
    <dgm:pt modelId="{AC1051F4-CAA3-274B-98BE-34A944C80275}" type="pres">
      <dgm:prSet presAssocID="{C2D61A5E-468F-A945-8BC4-44863D712471}" presName="extraNode" presStyleLbl="node1" presStyleIdx="0" presStyleCnt="5"/>
      <dgm:spPr/>
    </dgm:pt>
    <dgm:pt modelId="{547D75A9-63AC-E348-8C61-2613D0FC71FD}" type="pres">
      <dgm:prSet presAssocID="{C2D61A5E-468F-A945-8BC4-44863D712471}" presName="dstNode" presStyleLbl="node1" presStyleIdx="0" presStyleCnt="5"/>
      <dgm:spPr/>
    </dgm:pt>
    <dgm:pt modelId="{33EC8305-7E2B-FF4D-BA25-3AFD9952284A}" type="pres">
      <dgm:prSet presAssocID="{0220B19C-CC92-0944-B9B9-2626CB9C6BBD}" presName="text_1" presStyleLbl="node1" presStyleIdx="0" presStyleCnt="5">
        <dgm:presLayoutVars>
          <dgm:bulletEnabled val="1"/>
        </dgm:presLayoutVars>
      </dgm:prSet>
      <dgm:spPr/>
    </dgm:pt>
    <dgm:pt modelId="{465E1A8A-2E6F-0346-9258-0C8952FD3371}" type="pres">
      <dgm:prSet presAssocID="{0220B19C-CC92-0944-B9B9-2626CB9C6BBD}" presName="accent_1" presStyleCnt="0"/>
      <dgm:spPr/>
    </dgm:pt>
    <dgm:pt modelId="{BAD5D302-A7C2-EA43-BE2E-410228E0F775}" type="pres">
      <dgm:prSet presAssocID="{0220B19C-CC92-0944-B9B9-2626CB9C6BBD}" presName="accentRepeatNode" presStyleLbl="solidFgAcc1" presStyleIdx="0" presStyleCnt="5"/>
      <dgm:spPr/>
    </dgm:pt>
    <dgm:pt modelId="{DA2820CB-2FC2-654B-88F1-5E93E96E0B56}" type="pres">
      <dgm:prSet presAssocID="{3A69891D-AC66-1249-A3B2-F0356F2B07C5}" presName="text_2" presStyleLbl="node1" presStyleIdx="1" presStyleCnt="5">
        <dgm:presLayoutVars>
          <dgm:bulletEnabled val="1"/>
        </dgm:presLayoutVars>
      </dgm:prSet>
      <dgm:spPr/>
    </dgm:pt>
    <dgm:pt modelId="{8CD9B78D-FAF8-B944-8B48-6A5C5FD65EC1}" type="pres">
      <dgm:prSet presAssocID="{3A69891D-AC66-1249-A3B2-F0356F2B07C5}" presName="accent_2" presStyleCnt="0"/>
      <dgm:spPr/>
    </dgm:pt>
    <dgm:pt modelId="{23D38829-B602-9443-A2A8-55157027065D}" type="pres">
      <dgm:prSet presAssocID="{3A69891D-AC66-1249-A3B2-F0356F2B07C5}" presName="accentRepeatNode" presStyleLbl="solidFgAcc1" presStyleIdx="1" presStyleCnt="5"/>
      <dgm:spPr/>
    </dgm:pt>
    <dgm:pt modelId="{449CA235-B7A4-A140-A97B-434ACD7B2CBB}" type="pres">
      <dgm:prSet presAssocID="{820D625E-119E-F84D-8971-E95D3D9CC541}" presName="text_3" presStyleLbl="node1" presStyleIdx="2" presStyleCnt="5">
        <dgm:presLayoutVars>
          <dgm:bulletEnabled val="1"/>
        </dgm:presLayoutVars>
      </dgm:prSet>
      <dgm:spPr/>
    </dgm:pt>
    <dgm:pt modelId="{EBA0686B-AD4A-8F47-A28B-7EF52BFE7F8E}" type="pres">
      <dgm:prSet presAssocID="{820D625E-119E-F84D-8971-E95D3D9CC541}" presName="accent_3" presStyleCnt="0"/>
      <dgm:spPr/>
    </dgm:pt>
    <dgm:pt modelId="{BDA4E985-C965-0641-99B2-A4AD0CD7C598}" type="pres">
      <dgm:prSet presAssocID="{820D625E-119E-F84D-8971-E95D3D9CC541}" presName="accentRepeatNode" presStyleLbl="solidFgAcc1" presStyleIdx="2" presStyleCnt="5"/>
      <dgm:spPr/>
    </dgm:pt>
    <dgm:pt modelId="{ADE9B244-B1FD-1D4D-97DD-A684698C6F4C}" type="pres">
      <dgm:prSet presAssocID="{69EA1577-CABA-BB4D-A93B-002BDF5948C5}" presName="text_4" presStyleLbl="node1" presStyleIdx="3" presStyleCnt="5">
        <dgm:presLayoutVars>
          <dgm:bulletEnabled val="1"/>
        </dgm:presLayoutVars>
      </dgm:prSet>
      <dgm:spPr/>
    </dgm:pt>
    <dgm:pt modelId="{81FDA6EB-5709-5948-8F20-9BFEFACFD1DC}" type="pres">
      <dgm:prSet presAssocID="{69EA1577-CABA-BB4D-A93B-002BDF5948C5}" presName="accent_4" presStyleCnt="0"/>
      <dgm:spPr/>
    </dgm:pt>
    <dgm:pt modelId="{395FFB3A-DA3B-2E4F-9762-E1A0D3884919}" type="pres">
      <dgm:prSet presAssocID="{69EA1577-CABA-BB4D-A93B-002BDF5948C5}" presName="accentRepeatNode" presStyleLbl="solidFgAcc1" presStyleIdx="3" presStyleCnt="5"/>
      <dgm:spPr/>
    </dgm:pt>
    <dgm:pt modelId="{94288C02-5BD2-FC4A-B4E7-549CE1D30966}" type="pres">
      <dgm:prSet presAssocID="{6AAD2EC1-6451-8D4E-AB1A-DA65C9017A03}" presName="text_5" presStyleLbl="node1" presStyleIdx="4" presStyleCnt="5">
        <dgm:presLayoutVars>
          <dgm:bulletEnabled val="1"/>
        </dgm:presLayoutVars>
      </dgm:prSet>
      <dgm:spPr/>
    </dgm:pt>
    <dgm:pt modelId="{C9D7A73C-5E23-FA46-B5B0-B6B8A74F6601}" type="pres">
      <dgm:prSet presAssocID="{6AAD2EC1-6451-8D4E-AB1A-DA65C9017A03}" presName="accent_5" presStyleCnt="0"/>
      <dgm:spPr/>
    </dgm:pt>
    <dgm:pt modelId="{0CEC3890-478F-6C45-811D-F82495043857}" type="pres">
      <dgm:prSet presAssocID="{6AAD2EC1-6451-8D4E-AB1A-DA65C9017A03}" presName="accentRepeatNode" presStyleLbl="solidFgAcc1" presStyleIdx="4" presStyleCnt="5"/>
      <dgm:spPr/>
    </dgm:pt>
  </dgm:ptLst>
  <dgm:cxnLst>
    <dgm:cxn modelId="{716FA718-6E14-C843-AA5B-23816BD7A256}" type="presOf" srcId="{69EA1577-CABA-BB4D-A93B-002BDF5948C5}" destId="{ADE9B244-B1FD-1D4D-97DD-A684698C6F4C}" srcOrd="0" destOrd="0" presId="urn:microsoft.com/office/officeart/2008/layout/VerticalCurvedList"/>
    <dgm:cxn modelId="{4F58583A-35EA-E541-AD52-D7861429B6B9}" srcId="{C2D61A5E-468F-A945-8BC4-44863D712471}" destId="{69EA1577-CABA-BB4D-A93B-002BDF5948C5}" srcOrd="3" destOrd="0" parTransId="{E13B1650-5CCF-7640-84D2-80FD56ADAFB9}" sibTransId="{61BE7785-A72C-B242-9447-6EF2FE5AE921}"/>
    <dgm:cxn modelId="{AB25046E-446A-3F4C-BB8A-C083D65E4888}" type="presOf" srcId="{3A69891D-AC66-1249-A3B2-F0356F2B07C5}" destId="{DA2820CB-2FC2-654B-88F1-5E93E96E0B56}" srcOrd="0" destOrd="0" presId="urn:microsoft.com/office/officeart/2008/layout/VerticalCurvedList"/>
    <dgm:cxn modelId="{198D2271-CE60-ED47-8CD4-C423A5348FAC}" type="presOf" srcId="{820D625E-119E-F84D-8971-E95D3D9CC541}" destId="{449CA235-B7A4-A140-A97B-434ACD7B2CBB}" srcOrd="0" destOrd="0" presId="urn:microsoft.com/office/officeart/2008/layout/VerticalCurvedList"/>
    <dgm:cxn modelId="{F332638A-FBDA-D04C-8749-5778BCD1B772}" type="presOf" srcId="{C2D61A5E-468F-A945-8BC4-44863D712471}" destId="{D7C1B5CA-3561-6A42-B0AA-11671CA197E2}" srcOrd="0" destOrd="0" presId="urn:microsoft.com/office/officeart/2008/layout/VerticalCurvedList"/>
    <dgm:cxn modelId="{5C07A89D-D6E4-3D4A-A07C-699A04152E36}" srcId="{C2D61A5E-468F-A945-8BC4-44863D712471}" destId="{6AAD2EC1-6451-8D4E-AB1A-DA65C9017A03}" srcOrd="4" destOrd="0" parTransId="{302752AB-B50D-0546-B8A8-DF8B7C50910A}" sibTransId="{66E125CA-DA94-7B46-A631-9E68C0C79443}"/>
    <dgm:cxn modelId="{7EBE069E-3BBF-5248-8191-DFC158C74F35}" srcId="{C2D61A5E-468F-A945-8BC4-44863D712471}" destId="{0220B19C-CC92-0944-B9B9-2626CB9C6BBD}" srcOrd="0" destOrd="0" parTransId="{71351453-8A1F-6B42-B12A-95A9078A91B9}" sibTransId="{23D9579B-DB60-5649-9BAA-A08B35408C02}"/>
    <dgm:cxn modelId="{911403C2-68E2-9E48-87B9-37D3223A3B59}" srcId="{C2D61A5E-468F-A945-8BC4-44863D712471}" destId="{820D625E-119E-F84D-8971-E95D3D9CC541}" srcOrd="2" destOrd="0" parTransId="{32908266-5581-BD43-A2A0-BB38FC4C6095}" sibTransId="{0CDED255-5A2C-564D-BC71-52EF126EBD33}"/>
    <dgm:cxn modelId="{685534D2-B405-3A4B-8D90-81F1DF075793}" type="presOf" srcId="{0220B19C-CC92-0944-B9B9-2626CB9C6BBD}" destId="{33EC8305-7E2B-FF4D-BA25-3AFD9952284A}" srcOrd="0" destOrd="0" presId="urn:microsoft.com/office/officeart/2008/layout/VerticalCurvedList"/>
    <dgm:cxn modelId="{D2B3BFEB-4639-434B-ACF3-61796F8F1F4E}" type="presOf" srcId="{23D9579B-DB60-5649-9BAA-A08B35408C02}" destId="{142DB5DF-AFED-CA4B-8C7D-3DBCC1D7CFD6}" srcOrd="0" destOrd="0" presId="urn:microsoft.com/office/officeart/2008/layout/VerticalCurvedList"/>
    <dgm:cxn modelId="{A3EC8DED-905A-624A-9388-CBC828AC8AEE}" srcId="{C2D61A5E-468F-A945-8BC4-44863D712471}" destId="{3A69891D-AC66-1249-A3B2-F0356F2B07C5}" srcOrd="1" destOrd="0" parTransId="{58CE4E79-EF10-D34C-9449-B1A656076802}" sibTransId="{11520E86-46DA-1749-A12D-C3719ACB44CF}"/>
    <dgm:cxn modelId="{98BEDCF9-A29C-BE44-A190-52FB63265DCB}" type="presOf" srcId="{6AAD2EC1-6451-8D4E-AB1A-DA65C9017A03}" destId="{94288C02-5BD2-FC4A-B4E7-549CE1D30966}" srcOrd="0" destOrd="0" presId="urn:microsoft.com/office/officeart/2008/layout/VerticalCurvedList"/>
    <dgm:cxn modelId="{C03DFE43-716E-FF47-9BFF-D7B19C752A0A}" type="presParOf" srcId="{D7C1B5CA-3561-6A42-B0AA-11671CA197E2}" destId="{67CFE6F5-B794-4840-8883-2319CC086871}" srcOrd="0" destOrd="0" presId="urn:microsoft.com/office/officeart/2008/layout/VerticalCurvedList"/>
    <dgm:cxn modelId="{BB0DB9CA-38B8-5545-9B6C-879DC8720BC0}" type="presParOf" srcId="{67CFE6F5-B794-4840-8883-2319CC086871}" destId="{9225A285-1DD8-C84D-8A6A-529D3CF36031}" srcOrd="0" destOrd="0" presId="urn:microsoft.com/office/officeart/2008/layout/VerticalCurvedList"/>
    <dgm:cxn modelId="{962C1577-5AA3-5F40-B3E0-E183F99317F1}" type="presParOf" srcId="{9225A285-1DD8-C84D-8A6A-529D3CF36031}" destId="{5AD04498-FB54-864E-A3B7-DB5B0BDCB2AB}" srcOrd="0" destOrd="0" presId="urn:microsoft.com/office/officeart/2008/layout/VerticalCurvedList"/>
    <dgm:cxn modelId="{6696D560-1C67-6340-B057-C154841FAC27}" type="presParOf" srcId="{9225A285-1DD8-C84D-8A6A-529D3CF36031}" destId="{142DB5DF-AFED-CA4B-8C7D-3DBCC1D7CFD6}" srcOrd="1" destOrd="0" presId="urn:microsoft.com/office/officeart/2008/layout/VerticalCurvedList"/>
    <dgm:cxn modelId="{4E150C7C-13DC-7A4D-9562-AAD0A91D135D}" type="presParOf" srcId="{9225A285-1DD8-C84D-8A6A-529D3CF36031}" destId="{AC1051F4-CAA3-274B-98BE-34A944C80275}" srcOrd="2" destOrd="0" presId="urn:microsoft.com/office/officeart/2008/layout/VerticalCurvedList"/>
    <dgm:cxn modelId="{612DEC53-4928-EC4E-88A6-64C15187E2E8}" type="presParOf" srcId="{9225A285-1DD8-C84D-8A6A-529D3CF36031}" destId="{547D75A9-63AC-E348-8C61-2613D0FC71FD}" srcOrd="3" destOrd="0" presId="urn:microsoft.com/office/officeart/2008/layout/VerticalCurvedList"/>
    <dgm:cxn modelId="{7A78EE10-5A64-BF45-AACE-F9CF9F6EC298}" type="presParOf" srcId="{67CFE6F5-B794-4840-8883-2319CC086871}" destId="{33EC8305-7E2B-FF4D-BA25-3AFD9952284A}" srcOrd="1" destOrd="0" presId="urn:microsoft.com/office/officeart/2008/layout/VerticalCurvedList"/>
    <dgm:cxn modelId="{9541A0B9-2539-F94E-9F4F-585FA7E8B1EE}" type="presParOf" srcId="{67CFE6F5-B794-4840-8883-2319CC086871}" destId="{465E1A8A-2E6F-0346-9258-0C8952FD3371}" srcOrd="2" destOrd="0" presId="urn:microsoft.com/office/officeart/2008/layout/VerticalCurvedList"/>
    <dgm:cxn modelId="{041C5389-4E88-0D46-86F5-864CEBB711C9}" type="presParOf" srcId="{465E1A8A-2E6F-0346-9258-0C8952FD3371}" destId="{BAD5D302-A7C2-EA43-BE2E-410228E0F775}" srcOrd="0" destOrd="0" presId="urn:microsoft.com/office/officeart/2008/layout/VerticalCurvedList"/>
    <dgm:cxn modelId="{3BD3E9E9-CF43-F346-93C3-25A27F34C219}" type="presParOf" srcId="{67CFE6F5-B794-4840-8883-2319CC086871}" destId="{DA2820CB-2FC2-654B-88F1-5E93E96E0B56}" srcOrd="3" destOrd="0" presId="urn:microsoft.com/office/officeart/2008/layout/VerticalCurvedList"/>
    <dgm:cxn modelId="{EE7412DB-96F8-6F40-A7EA-DA33E963A8C6}" type="presParOf" srcId="{67CFE6F5-B794-4840-8883-2319CC086871}" destId="{8CD9B78D-FAF8-B944-8B48-6A5C5FD65EC1}" srcOrd="4" destOrd="0" presId="urn:microsoft.com/office/officeart/2008/layout/VerticalCurvedList"/>
    <dgm:cxn modelId="{77283E14-7A5B-B047-B7CF-9768BF9405D7}" type="presParOf" srcId="{8CD9B78D-FAF8-B944-8B48-6A5C5FD65EC1}" destId="{23D38829-B602-9443-A2A8-55157027065D}" srcOrd="0" destOrd="0" presId="urn:microsoft.com/office/officeart/2008/layout/VerticalCurvedList"/>
    <dgm:cxn modelId="{653DF9EC-A0A9-AF44-9269-AF683F3B98A7}" type="presParOf" srcId="{67CFE6F5-B794-4840-8883-2319CC086871}" destId="{449CA235-B7A4-A140-A97B-434ACD7B2CBB}" srcOrd="5" destOrd="0" presId="urn:microsoft.com/office/officeart/2008/layout/VerticalCurvedList"/>
    <dgm:cxn modelId="{CC6B3471-9C5A-EB4D-B1B4-30F903143332}" type="presParOf" srcId="{67CFE6F5-B794-4840-8883-2319CC086871}" destId="{EBA0686B-AD4A-8F47-A28B-7EF52BFE7F8E}" srcOrd="6" destOrd="0" presId="urn:microsoft.com/office/officeart/2008/layout/VerticalCurvedList"/>
    <dgm:cxn modelId="{5B54A5DB-D970-B449-AC7F-DEC4E620AB9B}" type="presParOf" srcId="{EBA0686B-AD4A-8F47-A28B-7EF52BFE7F8E}" destId="{BDA4E985-C965-0641-99B2-A4AD0CD7C598}" srcOrd="0" destOrd="0" presId="urn:microsoft.com/office/officeart/2008/layout/VerticalCurvedList"/>
    <dgm:cxn modelId="{9E9E72F1-603A-B447-A885-5EE9F08DD39E}" type="presParOf" srcId="{67CFE6F5-B794-4840-8883-2319CC086871}" destId="{ADE9B244-B1FD-1D4D-97DD-A684698C6F4C}" srcOrd="7" destOrd="0" presId="urn:microsoft.com/office/officeart/2008/layout/VerticalCurvedList"/>
    <dgm:cxn modelId="{551B1366-72C6-3640-97E8-851FB417F8AE}" type="presParOf" srcId="{67CFE6F5-B794-4840-8883-2319CC086871}" destId="{81FDA6EB-5709-5948-8F20-9BFEFACFD1DC}" srcOrd="8" destOrd="0" presId="urn:microsoft.com/office/officeart/2008/layout/VerticalCurvedList"/>
    <dgm:cxn modelId="{5769440A-945B-3F45-AC6E-66DB8DB88F2C}" type="presParOf" srcId="{81FDA6EB-5709-5948-8F20-9BFEFACFD1DC}" destId="{395FFB3A-DA3B-2E4F-9762-E1A0D3884919}" srcOrd="0" destOrd="0" presId="urn:microsoft.com/office/officeart/2008/layout/VerticalCurvedList"/>
    <dgm:cxn modelId="{CEC6D149-2CC8-A04F-8517-8E3A828D0140}" type="presParOf" srcId="{67CFE6F5-B794-4840-8883-2319CC086871}" destId="{94288C02-5BD2-FC4A-B4E7-549CE1D30966}" srcOrd="9" destOrd="0" presId="urn:microsoft.com/office/officeart/2008/layout/VerticalCurvedList"/>
    <dgm:cxn modelId="{92F9A1FA-B194-2E49-8F3B-2EEC535D5B73}" type="presParOf" srcId="{67CFE6F5-B794-4840-8883-2319CC086871}" destId="{C9D7A73C-5E23-FA46-B5B0-B6B8A74F6601}" srcOrd="10" destOrd="0" presId="urn:microsoft.com/office/officeart/2008/layout/VerticalCurvedList"/>
    <dgm:cxn modelId="{44EB856C-4250-6D43-9554-33FC7BEED0C9}" type="presParOf" srcId="{C9D7A73C-5E23-FA46-B5B0-B6B8A74F6601}" destId="{0CEC3890-478F-6C45-811D-F8249504385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6CC8B-B5B1-C34C-8103-F05E481EADAE}">
      <dsp:nvSpPr>
        <dsp:cNvPr id="0" name=""/>
        <dsp:cNvSpPr/>
      </dsp:nvSpPr>
      <dsp:spPr>
        <a:xfrm>
          <a:off x="5134" y="965931"/>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Combine clinical data into 4 classes</a:t>
          </a:r>
        </a:p>
      </dsp:txBody>
      <dsp:txXfrm>
        <a:off x="387146" y="965931"/>
        <a:ext cx="1146036" cy="764024"/>
      </dsp:txXfrm>
    </dsp:sp>
    <dsp:sp modelId="{C78B4BBA-3D2D-274D-A527-26FA67204C02}">
      <dsp:nvSpPr>
        <dsp:cNvPr id="0" name=""/>
        <dsp:cNvSpPr/>
      </dsp:nvSpPr>
      <dsp:spPr>
        <a:xfrm>
          <a:off x="1724188" y="965931"/>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Impute N/A Values</a:t>
          </a:r>
        </a:p>
      </dsp:txBody>
      <dsp:txXfrm>
        <a:off x="2106200" y="965931"/>
        <a:ext cx="1146036" cy="764024"/>
      </dsp:txXfrm>
    </dsp:sp>
    <dsp:sp modelId="{BBC88F98-CE43-004A-BBA7-B293318089AC}">
      <dsp:nvSpPr>
        <dsp:cNvPr id="0" name=""/>
        <dsp:cNvSpPr/>
      </dsp:nvSpPr>
      <dsp:spPr>
        <a:xfrm>
          <a:off x="3443242" y="965931"/>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Remove mislabels in Training Set</a:t>
          </a:r>
        </a:p>
      </dsp:txBody>
      <dsp:txXfrm>
        <a:off x="3825254" y="965931"/>
        <a:ext cx="1146036" cy="764024"/>
      </dsp:txXfrm>
    </dsp:sp>
    <dsp:sp modelId="{B78E10CB-B097-864E-9054-1E926EC58F11}">
      <dsp:nvSpPr>
        <dsp:cNvPr id="0" name=""/>
        <dsp:cNvSpPr/>
      </dsp:nvSpPr>
      <dsp:spPr>
        <a:xfrm>
          <a:off x="5162296" y="965931"/>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Dimension Reduction</a:t>
          </a:r>
        </a:p>
      </dsp:txBody>
      <dsp:txXfrm>
        <a:off x="5544308" y="965931"/>
        <a:ext cx="1146036" cy="764024"/>
      </dsp:txXfrm>
    </dsp:sp>
    <dsp:sp modelId="{EA145670-31BC-C64F-B74C-F682E3323D3A}">
      <dsp:nvSpPr>
        <dsp:cNvPr id="0" name=""/>
        <dsp:cNvSpPr/>
      </dsp:nvSpPr>
      <dsp:spPr>
        <a:xfrm>
          <a:off x="6881351" y="965931"/>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 Classification Models</a:t>
          </a:r>
        </a:p>
      </dsp:txBody>
      <dsp:txXfrm>
        <a:off x="7263363" y="965931"/>
        <a:ext cx="1146036" cy="764024"/>
      </dsp:txXfrm>
    </dsp:sp>
    <dsp:sp modelId="{F92DA6B3-4EEE-6747-AA8D-B0D8F8272D13}">
      <dsp:nvSpPr>
        <dsp:cNvPr id="0" name=""/>
        <dsp:cNvSpPr/>
      </dsp:nvSpPr>
      <dsp:spPr>
        <a:xfrm>
          <a:off x="8600405" y="965931"/>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Compare Results</a:t>
          </a:r>
        </a:p>
      </dsp:txBody>
      <dsp:txXfrm>
        <a:off x="8982417" y="965931"/>
        <a:ext cx="1146036" cy="764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DB5DF-AFED-CA4B-8C7D-3DBCC1D7CFD6}">
      <dsp:nvSpPr>
        <dsp:cNvPr id="0" name=""/>
        <dsp:cNvSpPr/>
      </dsp:nvSpPr>
      <dsp:spPr>
        <a:xfrm>
          <a:off x="-3514754" y="-540283"/>
          <a:ext cx="4190351" cy="4190351"/>
        </a:xfrm>
        <a:prstGeom prst="blockArc">
          <a:avLst>
            <a:gd name="adj1" fmla="val 18900000"/>
            <a:gd name="adj2" fmla="val 2700000"/>
            <a:gd name="adj3" fmla="val 515"/>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3EC8305-7E2B-FF4D-BA25-3AFD9952284A}">
      <dsp:nvSpPr>
        <dsp:cNvPr id="0" name=""/>
        <dsp:cNvSpPr/>
      </dsp:nvSpPr>
      <dsp:spPr>
        <a:xfrm>
          <a:off x="296362" y="194299"/>
          <a:ext cx="5715578" cy="3888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864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Bagging – Decision Tree </a:t>
          </a:r>
        </a:p>
      </dsp:txBody>
      <dsp:txXfrm>
        <a:off x="296362" y="194299"/>
        <a:ext cx="5715578" cy="388847"/>
      </dsp:txXfrm>
    </dsp:sp>
    <dsp:sp modelId="{BAD5D302-A7C2-EA43-BE2E-410228E0F775}">
      <dsp:nvSpPr>
        <dsp:cNvPr id="0" name=""/>
        <dsp:cNvSpPr/>
      </dsp:nvSpPr>
      <dsp:spPr>
        <a:xfrm>
          <a:off x="53333" y="145693"/>
          <a:ext cx="486059" cy="48605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A2820CB-2FC2-654B-88F1-5E93E96E0B56}">
      <dsp:nvSpPr>
        <dsp:cNvPr id="0" name=""/>
        <dsp:cNvSpPr/>
      </dsp:nvSpPr>
      <dsp:spPr>
        <a:xfrm>
          <a:off x="574999" y="777384"/>
          <a:ext cx="5436941" cy="3888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864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KNN</a:t>
          </a:r>
        </a:p>
      </dsp:txBody>
      <dsp:txXfrm>
        <a:off x="574999" y="777384"/>
        <a:ext cx="5436941" cy="388847"/>
      </dsp:txXfrm>
    </dsp:sp>
    <dsp:sp modelId="{23D38829-B602-9443-A2A8-55157027065D}">
      <dsp:nvSpPr>
        <dsp:cNvPr id="0" name=""/>
        <dsp:cNvSpPr/>
      </dsp:nvSpPr>
      <dsp:spPr>
        <a:xfrm>
          <a:off x="331970" y="728778"/>
          <a:ext cx="486059" cy="48605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49CA235-B7A4-A140-A97B-434ACD7B2CBB}">
      <dsp:nvSpPr>
        <dsp:cNvPr id="0" name=""/>
        <dsp:cNvSpPr/>
      </dsp:nvSpPr>
      <dsp:spPr>
        <a:xfrm>
          <a:off x="660518" y="1360468"/>
          <a:ext cx="5351422" cy="3888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864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Logistic Regression </a:t>
          </a:r>
        </a:p>
      </dsp:txBody>
      <dsp:txXfrm>
        <a:off x="660518" y="1360468"/>
        <a:ext cx="5351422" cy="388847"/>
      </dsp:txXfrm>
    </dsp:sp>
    <dsp:sp modelId="{BDA4E985-C965-0641-99B2-A4AD0CD7C598}">
      <dsp:nvSpPr>
        <dsp:cNvPr id="0" name=""/>
        <dsp:cNvSpPr/>
      </dsp:nvSpPr>
      <dsp:spPr>
        <a:xfrm>
          <a:off x="417489" y="1311862"/>
          <a:ext cx="486059" cy="48605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DE9B244-B1FD-1D4D-97DD-A684698C6F4C}">
      <dsp:nvSpPr>
        <dsp:cNvPr id="0" name=""/>
        <dsp:cNvSpPr/>
      </dsp:nvSpPr>
      <dsp:spPr>
        <a:xfrm>
          <a:off x="574999" y="1943553"/>
          <a:ext cx="5436941" cy="3888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864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Random Forest</a:t>
          </a:r>
        </a:p>
      </dsp:txBody>
      <dsp:txXfrm>
        <a:off x="574999" y="1943553"/>
        <a:ext cx="5436941" cy="388847"/>
      </dsp:txXfrm>
    </dsp:sp>
    <dsp:sp modelId="{395FFB3A-DA3B-2E4F-9762-E1A0D3884919}">
      <dsp:nvSpPr>
        <dsp:cNvPr id="0" name=""/>
        <dsp:cNvSpPr/>
      </dsp:nvSpPr>
      <dsp:spPr>
        <a:xfrm>
          <a:off x="331970" y="1894947"/>
          <a:ext cx="486059" cy="48605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4288C02-5BD2-FC4A-B4E7-549CE1D30966}">
      <dsp:nvSpPr>
        <dsp:cNvPr id="0" name=""/>
        <dsp:cNvSpPr/>
      </dsp:nvSpPr>
      <dsp:spPr>
        <a:xfrm>
          <a:off x="296362" y="2526638"/>
          <a:ext cx="5715578" cy="3888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864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AdaBoost</a:t>
          </a:r>
        </a:p>
      </dsp:txBody>
      <dsp:txXfrm>
        <a:off x="296362" y="2526638"/>
        <a:ext cx="5715578" cy="388847"/>
      </dsp:txXfrm>
    </dsp:sp>
    <dsp:sp modelId="{0CEC3890-478F-6C45-811D-F82495043857}">
      <dsp:nvSpPr>
        <dsp:cNvPr id="0" name=""/>
        <dsp:cNvSpPr/>
      </dsp:nvSpPr>
      <dsp:spPr>
        <a:xfrm>
          <a:off x="53333" y="2478032"/>
          <a:ext cx="486059" cy="48605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861E7853-9074-AE48-9D32-63296409BD2B}" type="datetimeFigureOut">
              <a:rPr lang="en-GB" smtClean="0"/>
              <a:t>31/10/2018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CC8F6-E39F-B942-B213-7F3CC6188F36}" type="slidenum">
              <a:rPr lang="en-GB" smtClean="0"/>
              <a:t>‹#›</a:t>
            </a:fld>
            <a:endParaRPr lang="en-GB"/>
          </a:p>
        </p:txBody>
      </p:sp>
    </p:spTree>
    <p:extLst>
      <p:ext uri="{BB962C8B-B14F-4D97-AF65-F5344CB8AC3E}">
        <p14:creationId xmlns:p14="http://schemas.microsoft.com/office/powerpoint/2010/main" val="308780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9DCC8F6-E39F-B942-B213-7F3CC6188F36}" type="slidenum">
              <a:rPr lang="en-GB" smtClean="0"/>
              <a:t>1</a:t>
            </a:fld>
            <a:endParaRPr lang="en-GB"/>
          </a:p>
        </p:txBody>
      </p:sp>
    </p:spTree>
    <p:extLst>
      <p:ext uri="{BB962C8B-B14F-4D97-AF65-F5344CB8AC3E}">
        <p14:creationId xmlns:p14="http://schemas.microsoft.com/office/powerpoint/2010/main" val="2887727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selected the FDA dataset with the task of predicting mislabeled samples. Our approach was as follows:</a:t>
            </a:r>
          </a:p>
          <a:p>
            <a:r>
              <a:rPr lang="en-US" dirty="0"/>
              <a:t>Firstly we combined the clinical data to get 4 classes. Then we imputed the N/A values. After that we tried dimension reduction and then removed the mislabeled samples from the training set. Finally we applied different classification methods and compared the results.</a:t>
            </a:r>
          </a:p>
        </p:txBody>
      </p:sp>
      <p:sp>
        <p:nvSpPr>
          <p:cNvPr id="4" name="Slide Number Placeholder 3"/>
          <p:cNvSpPr>
            <a:spLocks noGrp="1"/>
          </p:cNvSpPr>
          <p:nvPr>
            <p:ph type="sldNum" sz="quarter" idx="5"/>
          </p:nvPr>
        </p:nvSpPr>
        <p:spPr/>
        <p:txBody>
          <a:bodyPr/>
          <a:lstStyle/>
          <a:p>
            <a:fld id="{D9DCC8F6-E39F-B942-B213-7F3CC6188F36}" type="slidenum">
              <a:rPr lang="en-GB" smtClean="0"/>
              <a:t>2</a:t>
            </a:fld>
            <a:endParaRPr lang="en-GB"/>
          </a:p>
        </p:txBody>
      </p:sp>
    </p:spTree>
    <p:extLst>
      <p:ext uri="{BB962C8B-B14F-4D97-AF65-F5344CB8AC3E}">
        <p14:creationId xmlns:p14="http://schemas.microsoft.com/office/powerpoint/2010/main" val="59778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go in more details, getting the 4 classes was easy. It only involved combining the gender and </a:t>
            </a:r>
            <a:r>
              <a:rPr lang="en-US" dirty="0" err="1"/>
              <a:t>msi</a:t>
            </a:r>
            <a:r>
              <a:rPr lang="en-US" dirty="0"/>
              <a:t> columns. To perform imputation we firstly removed all the samples with </a:t>
            </a:r>
            <a:r>
              <a:rPr lang="en-US" dirty="0" err="1"/>
              <a:t>manyNAs</a:t>
            </a:r>
            <a:r>
              <a:rPr lang="en-US" dirty="0"/>
              <a:t>. The table shows a summary of the number of NA values and samples that were deleted. We then applied KNN Imputation to the 2697 remaining samples. Since the data was of high dimension, we performed PCA and Feature selection but all of them had a negative impact on the accuracy so we decided not to use them. We then removed the mislabels in the Training set and only performed classification on the correct labeled samples.</a:t>
            </a:r>
          </a:p>
        </p:txBody>
      </p:sp>
      <p:sp>
        <p:nvSpPr>
          <p:cNvPr id="4" name="Slide Number Placeholder 3"/>
          <p:cNvSpPr>
            <a:spLocks noGrp="1"/>
          </p:cNvSpPr>
          <p:nvPr>
            <p:ph type="sldNum" sz="quarter" idx="5"/>
          </p:nvPr>
        </p:nvSpPr>
        <p:spPr/>
        <p:txBody>
          <a:bodyPr/>
          <a:lstStyle/>
          <a:p>
            <a:fld id="{D9DCC8F6-E39F-B942-B213-7F3CC6188F36}" type="slidenum">
              <a:rPr lang="en-GB" smtClean="0"/>
              <a:t>3</a:t>
            </a:fld>
            <a:endParaRPr lang="en-GB"/>
          </a:p>
        </p:txBody>
      </p:sp>
    </p:spTree>
    <p:extLst>
      <p:ext uri="{BB962C8B-B14F-4D97-AF65-F5344CB8AC3E}">
        <p14:creationId xmlns:p14="http://schemas.microsoft.com/office/powerpoint/2010/main" val="3980247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classification, we trained 5 different models: Bagging with Decision tree, KNN, Logistic Regression, Random Forest and AdaBoost. We then predicted the labels using the test set. In order to determine the probability of a sample being mislabeled, we compared the predictions from the 5 different models and voted for the highest probability. Shaun will now discuss the results.</a:t>
            </a:r>
          </a:p>
        </p:txBody>
      </p:sp>
      <p:sp>
        <p:nvSpPr>
          <p:cNvPr id="4" name="Slide Number Placeholder 3"/>
          <p:cNvSpPr>
            <a:spLocks noGrp="1"/>
          </p:cNvSpPr>
          <p:nvPr>
            <p:ph type="sldNum" sz="quarter" idx="5"/>
          </p:nvPr>
        </p:nvSpPr>
        <p:spPr/>
        <p:txBody>
          <a:bodyPr/>
          <a:lstStyle/>
          <a:p>
            <a:fld id="{D9DCC8F6-E39F-B942-B213-7F3CC6188F36}" type="slidenum">
              <a:rPr lang="en-GB" smtClean="0"/>
              <a:t>4</a:t>
            </a:fld>
            <a:endParaRPr lang="en-GB"/>
          </a:p>
        </p:txBody>
      </p:sp>
    </p:spTree>
    <p:extLst>
      <p:ext uri="{BB962C8B-B14F-4D97-AF65-F5344CB8AC3E}">
        <p14:creationId xmlns:p14="http://schemas.microsoft.com/office/powerpoint/2010/main" val="917825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us take a look at the training accuracy for all 5 of our models. As you can see, all models except KNN scored an accuracy of above 88% with Logistic Regression and </a:t>
            </a:r>
            <a:r>
              <a:rPr lang="en-US" dirty="0" err="1"/>
              <a:t>Adaboosting</a:t>
            </a:r>
            <a:r>
              <a:rPr lang="en-US" dirty="0"/>
              <a:t> both had an accuracy score of 100%</a:t>
            </a:r>
          </a:p>
        </p:txBody>
      </p:sp>
      <p:sp>
        <p:nvSpPr>
          <p:cNvPr id="4" name="Slide Number Placeholder 3"/>
          <p:cNvSpPr>
            <a:spLocks noGrp="1"/>
          </p:cNvSpPr>
          <p:nvPr>
            <p:ph type="sldNum" sz="quarter" idx="5"/>
          </p:nvPr>
        </p:nvSpPr>
        <p:spPr/>
        <p:txBody>
          <a:bodyPr/>
          <a:lstStyle/>
          <a:p>
            <a:fld id="{D9DCC8F6-E39F-B942-B213-7F3CC6188F36}" type="slidenum">
              <a:rPr lang="en-GB" smtClean="0"/>
              <a:t>5</a:t>
            </a:fld>
            <a:endParaRPr lang="en-GB"/>
          </a:p>
        </p:txBody>
      </p:sp>
    </p:spTree>
    <p:extLst>
      <p:ext uri="{BB962C8B-B14F-4D97-AF65-F5344CB8AC3E}">
        <p14:creationId xmlns:p14="http://schemas.microsoft.com/office/powerpoint/2010/main" val="3488621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our trained models, we applied the models on our test dataset. Our benchmark would by if the class of an entry is pick at random, it would yield a 25% chance of getting a class correct. All 5 models scored an accuracy score between 31% to 40% with the Decision Tree approach having the highest score of 40% and Bagging approach having the lowest score of 31.25%. </a:t>
            </a:r>
          </a:p>
          <a:p>
            <a:endParaRPr lang="en-US" dirty="0"/>
          </a:p>
          <a:p>
            <a:r>
              <a:rPr lang="en-US" dirty="0"/>
              <a:t>A closer look at the confusion matrixes shows that the models are able to predict class 1 fairly accurately at about 60% accuracy. Most models predicted majority of class 0 as class 1 and were not able to predict the remaining classes accurately. So for future improvement of the models, oversampling techniques on the minority class can be applied as the dataset also suffers from class imbalance. This could improve the overall classification accuracy for class 2 and class 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baring in mind that our approach to identifying erroneous entries is by using the voted label derived from the summation of the 5 models label classification results, this puts lesser emphasis on the performance of each individual models. As you can see in the table below, for each samples, we compute the total number of times each class is predicted and calculate the biggest class probability. Samples with 0.4 probability or lower could mean that the sample might be mislabeled.</a:t>
            </a:r>
          </a:p>
          <a:p>
            <a:endParaRPr lang="en-US" dirty="0"/>
          </a:p>
        </p:txBody>
      </p:sp>
      <p:sp>
        <p:nvSpPr>
          <p:cNvPr id="4" name="Slide Number Placeholder 3"/>
          <p:cNvSpPr>
            <a:spLocks noGrp="1"/>
          </p:cNvSpPr>
          <p:nvPr>
            <p:ph type="sldNum" sz="quarter" idx="5"/>
          </p:nvPr>
        </p:nvSpPr>
        <p:spPr/>
        <p:txBody>
          <a:bodyPr/>
          <a:lstStyle/>
          <a:p>
            <a:fld id="{D9DCC8F6-E39F-B942-B213-7F3CC6188F36}" type="slidenum">
              <a:rPr lang="en-GB" smtClean="0"/>
              <a:t>6</a:t>
            </a:fld>
            <a:endParaRPr lang="en-GB"/>
          </a:p>
        </p:txBody>
      </p:sp>
    </p:spTree>
    <p:extLst>
      <p:ext uri="{BB962C8B-B14F-4D97-AF65-F5344CB8AC3E}">
        <p14:creationId xmlns:p14="http://schemas.microsoft.com/office/powerpoint/2010/main" val="1142676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tabulated the predicted labels of the test dataset from the 5 models and plot the probabilities of the entries having the same predicted class. From the chart, you can see that 54 entries scored higher than 60% probability of having the same predicted class while 25 entries scored less than 40% of having the same predicted class. From this distribution we can deduce that we potentially have 26 entries that might possible be mislabeled. The table on the bottom shows the possible mislabeled entry.</a:t>
            </a:r>
          </a:p>
          <a:p>
            <a:endParaRPr lang="en-US" dirty="0"/>
          </a:p>
        </p:txBody>
      </p:sp>
      <p:sp>
        <p:nvSpPr>
          <p:cNvPr id="4" name="Slide Number Placeholder 3"/>
          <p:cNvSpPr>
            <a:spLocks noGrp="1"/>
          </p:cNvSpPr>
          <p:nvPr>
            <p:ph type="sldNum" sz="quarter" idx="5"/>
          </p:nvPr>
        </p:nvSpPr>
        <p:spPr/>
        <p:txBody>
          <a:bodyPr/>
          <a:lstStyle/>
          <a:p>
            <a:fld id="{D9DCC8F6-E39F-B942-B213-7F3CC6188F36}" type="slidenum">
              <a:rPr lang="en-GB" smtClean="0"/>
              <a:t>7</a:t>
            </a:fld>
            <a:endParaRPr lang="en-GB"/>
          </a:p>
        </p:txBody>
      </p:sp>
    </p:spTree>
    <p:extLst>
      <p:ext uri="{BB962C8B-B14F-4D97-AF65-F5344CB8AC3E}">
        <p14:creationId xmlns:p14="http://schemas.microsoft.com/office/powerpoint/2010/main" val="4263264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C4D3D-C500-3443-8D75-CEA8EE2CF1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13C78C-09FB-544B-8669-67E6049510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DCD040-992B-304E-B241-4C37F929659B}"/>
              </a:ext>
            </a:extLst>
          </p:cNvPr>
          <p:cNvSpPr>
            <a:spLocks noGrp="1"/>
          </p:cNvSpPr>
          <p:nvPr>
            <p:ph type="dt" sz="half" idx="10"/>
          </p:nvPr>
        </p:nvSpPr>
        <p:spPr/>
        <p:txBody>
          <a:bodyPr/>
          <a:lstStyle/>
          <a:p>
            <a:fld id="{43EA31B2-DE31-E144-B08C-EE374D39045A}" type="datetimeFigureOut">
              <a:rPr lang="en-US" smtClean="0"/>
              <a:t>10/31/18</a:t>
            </a:fld>
            <a:endParaRPr lang="en-US"/>
          </a:p>
        </p:txBody>
      </p:sp>
      <p:sp>
        <p:nvSpPr>
          <p:cNvPr id="5" name="Footer Placeholder 4">
            <a:extLst>
              <a:ext uri="{FF2B5EF4-FFF2-40B4-BE49-F238E27FC236}">
                <a16:creationId xmlns:a16="http://schemas.microsoft.com/office/drawing/2014/main" id="{C62ECF13-D6E1-0B4C-94B6-51792C206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95A13-DDCE-CD40-8D23-13C6F245F74C}"/>
              </a:ext>
            </a:extLst>
          </p:cNvPr>
          <p:cNvSpPr>
            <a:spLocks noGrp="1"/>
          </p:cNvSpPr>
          <p:nvPr>
            <p:ph type="sldNum" sz="quarter" idx="12"/>
          </p:nvPr>
        </p:nvSpPr>
        <p:spPr/>
        <p:txBody>
          <a:bodyPr/>
          <a:lstStyle/>
          <a:p>
            <a:fld id="{44E75346-8792-8D4E-8E11-EB919A60B970}" type="slidenum">
              <a:rPr lang="en-US" smtClean="0"/>
              <a:t>‹#›</a:t>
            </a:fld>
            <a:endParaRPr lang="en-US"/>
          </a:p>
        </p:txBody>
      </p:sp>
    </p:spTree>
    <p:extLst>
      <p:ext uri="{BB962C8B-B14F-4D97-AF65-F5344CB8AC3E}">
        <p14:creationId xmlns:p14="http://schemas.microsoft.com/office/powerpoint/2010/main" val="2322179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06290-E2C0-A748-B118-7E0FBF78FE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7714D4-6E29-8F4F-843E-D948636C03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8B9B7-BE2E-6D49-BCDD-CF04C48F4F48}"/>
              </a:ext>
            </a:extLst>
          </p:cNvPr>
          <p:cNvSpPr>
            <a:spLocks noGrp="1"/>
          </p:cNvSpPr>
          <p:nvPr>
            <p:ph type="dt" sz="half" idx="10"/>
          </p:nvPr>
        </p:nvSpPr>
        <p:spPr/>
        <p:txBody>
          <a:bodyPr/>
          <a:lstStyle/>
          <a:p>
            <a:fld id="{43EA31B2-DE31-E144-B08C-EE374D39045A}" type="datetimeFigureOut">
              <a:rPr lang="en-US" smtClean="0"/>
              <a:t>10/31/18</a:t>
            </a:fld>
            <a:endParaRPr lang="en-US"/>
          </a:p>
        </p:txBody>
      </p:sp>
      <p:sp>
        <p:nvSpPr>
          <p:cNvPr id="5" name="Footer Placeholder 4">
            <a:extLst>
              <a:ext uri="{FF2B5EF4-FFF2-40B4-BE49-F238E27FC236}">
                <a16:creationId xmlns:a16="http://schemas.microsoft.com/office/drawing/2014/main" id="{003A44B7-0780-964C-B032-244F61115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F645E-DD58-E140-B42E-EE6EF441A1E5}"/>
              </a:ext>
            </a:extLst>
          </p:cNvPr>
          <p:cNvSpPr>
            <a:spLocks noGrp="1"/>
          </p:cNvSpPr>
          <p:nvPr>
            <p:ph type="sldNum" sz="quarter" idx="12"/>
          </p:nvPr>
        </p:nvSpPr>
        <p:spPr/>
        <p:txBody>
          <a:bodyPr/>
          <a:lstStyle/>
          <a:p>
            <a:fld id="{44E75346-8792-8D4E-8E11-EB919A60B970}" type="slidenum">
              <a:rPr lang="en-US" smtClean="0"/>
              <a:t>‹#›</a:t>
            </a:fld>
            <a:endParaRPr lang="en-US"/>
          </a:p>
        </p:txBody>
      </p:sp>
    </p:spTree>
    <p:extLst>
      <p:ext uri="{BB962C8B-B14F-4D97-AF65-F5344CB8AC3E}">
        <p14:creationId xmlns:p14="http://schemas.microsoft.com/office/powerpoint/2010/main" val="3195200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3FC8B4-8E42-1844-8C60-740A1F0400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ACC9F5-46FF-3147-8917-D665B56FA2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B90C-D009-7C46-903A-D40300DE07EF}"/>
              </a:ext>
            </a:extLst>
          </p:cNvPr>
          <p:cNvSpPr>
            <a:spLocks noGrp="1"/>
          </p:cNvSpPr>
          <p:nvPr>
            <p:ph type="dt" sz="half" idx="10"/>
          </p:nvPr>
        </p:nvSpPr>
        <p:spPr/>
        <p:txBody>
          <a:bodyPr/>
          <a:lstStyle/>
          <a:p>
            <a:fld id="{43EA31B2-DE31-E144-B08C-EE374D39045A}" type="datetimeFigureOut">
              <a:rPr lang="en-US" smtClean="0"/>
              <a:t>10/31/18</a:t>
            </a:fld>
            <a:endParaRPr lang="en-US"/>
          </a:p>
        </p:txBody>
      </p:sp>
      <p:sp>
        <p:nvSpPr>
          <p:cNvPr id="5" name="Footer Placeholder 4">
            <a:extLst>
              <a:ext uri="{FF2B5EF4-FFF2-40B4-BE49-F238E27FC236}">
                <a16:creationId xmlns:a16="http://schemas.microsoft.com/office/drawing/2014/main" id="{60F7FBB6-7338-624B-8D2D-F9D99EDA3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39C870-CDDB-804F-8E54-D10A1677A8C1}"/>
              </a:ext>
            </a:extLst>
          </p:cNvPr>
          <p:cNvSpPr>
            <a:spLocks noGrp="1"/>
          </p:cNvSpPr>
          <p:nvPr>
            <p:ph type="sldNum" sz="quarter" idx="12"/>
          </p:nvPr>
        </p:nvSpPr>
        <p:spPr/>
        <p:txBody>
          <a:bodyPr/>
          <a:lstStyle/>
          <a:p>
            <a:fld id="{44E75346-8792-8D4E-8E11-EB919A60B970}" type="slidenum">
              <a:rPr lang="en-US" smtClean="0"/>
              <a:t>‹#›</a:t>
            </a:fld>
            <a:endParaRPr lang="en-US"/>
          </a:p>
        </p:txBody>
      </p:sp>
    </p:spTree>
    <p:extLst>
      <p:ext uri="{BB962C8B-B14F-4D97-AF65-F5344CB8AC3E}">
        <p14:creationId xmlns:p14="http://schemas.microsoft.com/office/powerpoint/2010/main" val="1907862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C089-2BD8-F746-9262-FABEA81A0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BAFE1B-D6C0-9540-AFAE-57AFD2E5F0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30F01-A7CD-3C44-981A-E8C5AABD2570}"/>
              </a:ext>
            </a:extLst>
          </p:cNvPr>
          <p:cNvSpPr>
            <a:spLocks noGrp="1"/>
          </p:cNvSpPr>
          <p:nvPr>
            <p:ph type="dt" sz="half" idx="10"/>
          </p:nvPr>
        </p:nvSpPr>
        <p:spPr/>
        <p:txBody>
          <a:bodyPr/>
          <a:lstStyle/>
          <a:p>
            <a:fld id="{43EA31B2-DE31-E144-B08C-EE374D39045A}" type="datetimeFigureOut">
              <a:rPr lang="en-US" smtClean="0"/>
              <a:t>10/31/18</a:t>
            </a:fld>
            <a:endParaRPr lang="en-US"/>
          </a:p>
        </p:txBody>
      </p:sp>
      <p:sp>
        <p:nvSpPr>
          <p:cNvPr id="5" name="Footer Placeholder 4">
            <a:extLst>
              <a:ext uri="{FF2B5EF4-FFF2-40B4-BE49-F238E27FC236}">
                <a16:creationId xmlns:a16="http://schemas.microsoft.com/office/drawing/2014/main" id="{165C3663-5A8F-1249-B950-B3AF0208C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558DA-D0B3-7143-A727-342D1EDD6CCA}"/>
              </a:ext>
            </a:extLst>
          </p:cNvPr>
          <p:cNvSpPr>
            <a:spLocks noGrp="1"/>
          </p:cNvSpPr>
          <p:nvPr>
            <p:ph type="sldNum" sz="quarter" idx="12"/>
          </p:nvPr>
        </p:nvSpPr>
        <p:spPr/>
        <p:txBody>
          <a:bodyPr/>
          <a:lstStyle/>
          <a:p>
            <a:fld id="{44E75346-8792-8D4E-8E11-EB919A60B970}" type="slidenum">
              <a:rPr lang="en-US" smtClean="0"/>
              <a:t>‹#›</a:t>
            </a:fld>
            <a:endParaRPr lang="en-US"/>
          </a:p>
        </p:txBody>
      </p:sp>
    </p:spTree>
    <p:extLst>
      <p:ext uri="{BB962C8B-B14F-4D97-AF65-F5344CB8AC3E}">
        <p14:creationId xmlns:p14="http://schemas.microsoft.com/office/powerpoint/2010/main" val="618611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0B191-0EBA-4647-8321-78D2E26019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C9929E-09EA-6E49-8252-D9E2E66D04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0E9C10-F1A4-164C-9BDC-2C355846D78B}"/>
              </a:ext>
            </a:extLst>
          </p:cNvPr>
          <p:cNvSpPr>
            <a:spLocks noGrp="1"/>
          </p:cNvSpPr>
          <p:nvPr>
            <p:ph type="dt" sz="half" idx="10"/>
          </p:nvPr>
        </p:nvSpPr>
        <p:spPr/>
        <p:txBody>
          <a:bodyPr/>
          <a:lstStyle/>
          <a:p>
            <a:fld id="{43EA31B2-DE31-E144-B08C-EE374D39045A}" type="datetimeFigureOut">
              <a:rPr lang="en-US" smtClean="0"/>
              <a:t>10/31/18</a:t>
            </a:fld>
            <a:endParaRPr lang="en-US"/>
          </a:p>
        </p:txBody>
      </p:sp>
      <p:sp>
        <p:nvSpPr>
          <p:cNvPr id="5" name="Footer Placeholder 4">
            <a:extLst>
              <a:ext uri="{FF2B5EF4-FFF2-40B4-BE49-F238E27FC236}">
                <a16:creationId xmlns:a16="http://schemas.microsoft.com/office/drawing/2014/main" id="{EEEE79E3-26C5-6C44-8901-911F67B8E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1A5CE-567C-DF48-89F5-F0E9BBE4CB69}"/>
              </a:ext>
            </a:extLst>
          </p:cNvPr>
          <p:cNvSpPr>
            <a:spLocks noGrp="1"/>
          </p:cNvSpPr>
          <p:nvPr>
            <p:ph type="sldNum" sz="quarter" idx="12"/>
          </p:nvPr>
        </p:nvSpPr>
        <p:spPr/>
        <p:txBody>
          <a:bodyPr/>
          <a:lstStyle/>
          <a:p>
            <a:fld id="{44E75346-8792-8D4E-8E11-EB919A60B970}" type="slidenum">
              <a:rPr lang="en-US" smtClean="0"/>
              <a:t>‹#›</a:t>
            </a:fld>
            <a:endParaRPr lang="en-US"/>
          </a:p>
        </p:txBody>
      </p:sp>
    </p:spTree>
    <p:extLst>
      <p:ext uri="{BB962C8B-B14F-4D97-AF65-F5344CB8AC3E}">
        <p14:creationId xmlns:p14="http://schemas.microsoft.com/office/powerpoint/2010/main" val="4204203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98F17-2D88-4C4E-848F-D2239BF337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D24739-CE2A-D049-AC1D-7016587AB3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6A6214-CB2B-F04E-BFDE-E0E063C047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2DD618-4C90-A140-84CE-9DF85A85B15D}"/>
              </a:ext>
            </a:extLst>
          </p:cNvPr>
          <p:cNvSpPr>
            <a:spLocks noGrp="1"/>
          </p:cNvSpPr>
          <p:nvPr>
            <p:ph type="dt" sz="half" idx="10"/>
          </p:nvPr>
        </p:nvSpPr>
        <p:spPr/>
        <p:txBody>
          <a:bodyPr/>
          <a:lstStyle/>
          <a:p>
            <a:fld id="{43EA31B2-DE31-E144-B08C-EE374D39045A}" type="datetimeFigureOut">
              <a:rPr lang="en-US" smtClean="0"/>
              <a:t>10/31/18</a:t>
            </a:fld>
            <a:endParaRPr lang="en-US"/>
          </a:p>
        </p:txBody>
      </p:sp>
      <p:sp>
        <p:nvSpPr>
          <p:cNvPr id="6" name="Footer Placeholder 5">
            <a:extLst>
              <a:ext uri="{FF2B5EF4-FFF2-40B4-BE49-F238E27FC236}">
                <a16:creationId xmlns:a16="http://schemas.microsoft.com/office/drawing/2014/main" id="{EBFF4EEE-8139-FC40-B1B4-9089E31CF6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B5F572-7B25-8A4B-B4B2-4005726954EF}"/>
              </a:ext>
            </a:extLst>
          </p:cNvPr>
          <p:cNvSpPr>
            <a:spLocks noGrp="1"/>
          </p:cNvSpPr>
          <p:nvPr>
            <p:ph type="sldNum" sz="quarter" idx="12"/>
          </p:nvPr>
        </p:nvSpPr>
        <p:spPr/>
        <p:txBody>
          <a:bodyPr/>
          <a:lstStyle/>
          <a:p>
            <a:fld id="{44E75346-8792-8D4E-8E11-EB919A60B970}" type="slidenum">
              <a:rPr lang="en-US" smtClean="0"/>
              <a:t>‹#›</a:t>
            </a:fld>
            <a:endParaRPr lang="en-US"/>
          </a:p>
        </p:txBody>
      </p:sp>
    </p:spTree>
    <p:extLst>
      <p:ext uri="{BB962C8B-B14F-4D97-AF65-F5344CB8AC3E}">
        <p14:creationId xmlns:p14="http://schemas.microsoft.com/office/powerpoint/2010/main" val="1350613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EE4F-FF48-D248-A2B1-F254056B4C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045FC6-54C9-1747-854D-4A8FDF3127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94E098-8DD5-1F4D-B8D7-D7CBF19E4B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DFA620-7FB1-6749-B108-67CA82DC3C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E464C3-5C42-3E40-ABEE-0095448DA20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254636-28B4-3C47-A6EC-ABE9543EA5F9}"/>
              </a:ext>
            </a:extLst>
          </p:cNvPr>
          <p:cNvSpPr>
            <a:spLocks noGrp="1"/>
          </p:cNvSpPr>
          <p:nvPr>
            <p:ph type="dt" sz="half" idx="10"/>
          </p:nvPr>
        </p:nvSpPr>
        <p:spPr/>
        <p:txBody>
          <a:bodyPr/>
          <a:lstStyle/>
          <a:p>
            <a:fld id="{43EA31B2-DE31-E144-B08C-EE374D39045A}" type="datetimeFigureOut">
              <a:rPr lang="en-US" smtClean="0"/>
              <a:t>10/31/18</a:t>
            </a:fld>
            <a:endParaRPr lang="en-US"/>
          </a:p>
        </p:txBody>
      </p:sp>
      <p:sp>
        <p:nvSpPr>
          <p:cNvPr id="8" name="Footer Placeholder 7">
            <a:extLst>
              <a:ext uri="{FF2B5EF4-FFF2-40B4-BE49-F238E27FC236}">
                <a16:creationId xmlns:a16="http://schemas.microsoft.com/office/drawing/2014/main" id="{01D66A7F-1423-4146-B957-03B5D3A687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C798F3-F3B3-CC45-B9A1-A59E9CDBFCA6}"/>
              </a:ext>
            </a:extLst>
          </p:cNvPr>
          <p:cNvSpPr>
            <a:spLocks noGrp="1"/>
          </p:cNvSpPr>
          <p:nvPr>
            <p:ph type="sldNum" sz="quarter" idx="12"/>
          </p:nvPr>
        </p:nvSpPr>
        <p:spPr/>
        <p:txBody>
          <a:bodyPr/>
          <a:lstStyle/>
          <a:p>
            <a:fld id="{44E75346-8792-8D4E-8E11-EB919A60B970}" type="slidenum">
              <a:rPr lang="en-US" smtClean="0"/>
              <a:t>‹#›</a:t>
            </a:fld>
            <a:endParaRPr lang="en-US"/>
          </a:p>
        </p:txBody>
      </p:sp>
    </p:spTree>
    <p:extLst>
      <p:ext uri="{BB962C8B-B14F-4D97-AF65-F5344CB8AC3E}">
        <p14:creationId xmlns:p14="http://schemas.microsoft.com/office/powerpoint/2010/main" val="3769846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D056-9DAD-334F-A432-99FA044D5F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C42B02-627E-AF47-8506-3DDE3E9C5E9D}"/>
              </a:ext>
            </a:extLst>
          </p:cNvPr>
          <p:cNvSpPr>
            <a:spLocks noGrp="1"/>
          </p:cNvSpPr>
          <p:nvPr>
            <p:ph type="dt" sz="half" idx="10"/>
          </p:nvPr>
        </p:nvSpPr>
        <p:spPr/>
        <p:txBody>
          <a:bodyPr/>
          <a:lstStyle/>
          <a:p>
            <a:fld id="{43EA31B2-DE31-E144-B08C-EE374D39045A}" type="datetimeFigureOut">
              <a:rPr lang="en-US" smtClean="0"/>
              <a:t>10/31/18</a:t>
            </a:fld>
            <a:endParaRPr lang="en-US"/>
          </a:p>
        </p:txBody>
      </p:sp>
      <p:sp>
        <p:nvSpPr>
          <p:cNvPr id="4" name="Footer Placeholder 3">
            <a:extLst>
              <a:ext uri="{FF2B5EF4-FFF2-40B4-BE49-F238E27FC236}">
                <a16:creationId xmlns:a16="http://schemas.microsoft.com/office/drawing/2014/main" id="{31245A7E-5402-6343-8B19-FDCB3255FA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6FE562-9673-344C-99C5-9893237EAC52}"/>
              </a:ext>
            </a:extLst>
          </p:cNvPr>
          <p:cNvSpPr>
            <a:spLocks noGrp="1"/>
          </p:cNvSpPr>
          <p:nvPr>
            <p:ph type="sldNum" sz="quarter" idx="12"/>
          </p:nvPr>
        </p:nvSpPr>
        <p:spPr/>
        <p:txBody>
          <a:bodyPr/>
          <a:lstStyle/>
          <a:p>
            <a:fld id="{44E75346-8792-8D4E-8E11-EB919A60B970}" type="slidenum">
              <a:rPr lang="en-US" smtClean="0"/>
              <a:t>‹#›</a:t>
            </a:fld>
            <a:endParaRPr lang="en-US"/>
          </a:p>
        </p:txBody>
      </p:sp>
    </p:spTree>
    <p:extLst>
      <p:ext uri="{BB962C8B-B14F-4D97-AF65-F5344CB8AC3E}">
        <p14:creationId xmlns:p14="http://schemas.microsoft.com/office/powerpoint/2010/main" val="205164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811006-E0F4-194C-A787-5E3FFF16359C}"/>
              </a:ext>
            </a:extLst>
          </p:cNvPr>
          <p:cNvSpPr>
            <a:spLocks noGrp="1"/>
          </p:cNvSpPr>
          <p:nvPr>
            <p:ph type="dt" sz="half" idx="10"/>
          </p:nvPr>
        </p:nvSpPr>
        <p:spPr/>
        <p:txBody>
          <a:bodyPr/>
          <a:lstStyle/>
          <a:p>
            <a:fld id="{43EA31B2-DE31-E144-B08C-EE374D39045A}" type="datetimeFigureOut">
              <a:rPr lang="en-US" smtClean="0"/>
              <a:t>10/31/18</a:t>
            </a:fld>
            <a:endParaRPr lang="en-US"/>
          </a:p>
        </p:txBody>
      </p:sp>
      <p:sp>
        <p:nvSpPr>
          <p:cNvPr id="3" name="Footer Placeholder 2">
            <a:extLst>
              <a:ext uri="{FF2B5EF4-FFF2-40B4-BE49-F238E27FC236}">
                <a16:creationId xmlns:a16="http://schemas.microsoft.com/office/drawing/2014/main" id="{DB6F9BA4-0EBF-FD44-9B78-A3FB62E8F2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50F41-4EED-D34F-A0F3-2490631BF90A}"/>
              </a:ext>
            </a:extLst>
          </p:cNvPr>
          <p:cNvSpPr>
            <a:spLocks noGrp="1"/>
          </p:cNvSpPr>
          <p:nvPr>
            <p:ph type="sldNum" sz="quarter" idx="12"/>
          </p:nvPr>
        </p:nvSpPr>
        <p:spPr/>
        <p:txBody>
          <a:bodyPr/>
          <a:lstStyle/>
          <a:p>
            <a:fld id="{44E75346-8792-8D4E-8E11-EB919A60B970}" type="slidenum">
              <a:rPr lang="en-US" smtClean="0"/>
              <a:t>‹#›</a:t>
            </a:fld>
            <a:endParaRPr lang="en-US"/>
          </a:p>
        </p:txBody>
      </p:sp>
    </p:spTree>
    <p:extLst>
      <p:ext uri="{BB962C8B-B14F-4D97-AF65-F5344CB8AC3E}">
        <p14:creationId xmlns:p14="http://schemas.microsoft.com/office/powerpoint/2010/main" val="4225582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EB32-365E-D44E-9188-DB66D45E0E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E0266-0513-504F-8CE1-7CE53B1A88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2D813C-EB34-C641-B957-87A014F98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3AE9E6-8E07-B94C-AC6D-3D409BCA4F36}"/>
              </a:ext>
            </a:extLst>
          </p:cNvPr>
          <p:cNvSpPr>
            <a:spLocks noGrp="1"/>
          </p:cNvSpPr>
          <p:nvPr>
            <p:ph type="dt" sz="half" idx="10"/>
          </p:nvPr>
        </p:nvSpPr>
        <p:spPr/>
        <p:txBody>
          <a:bodyPr/>
          <a:lstStyle/>
          <a:p>
            <a:fld id="{43EA31B2-DE31-E144-B08C-EE374D39045A}" type="datetimeFigureOut">
              <a:rPr lang="en-US" smtClean="0"/>
              <a:t>10/31/18</a:t>
            </a:fld>
            <a:endParaRPr lang="en-US"/>
          </a:p>
        </p:txBody>
      </p:sp>
      <p:sp>
        <p:nvSpPr>
          <p:cNvPr id="6" name="Footer Placeholder 5">
            <a:extLst>
              <a:ext uri="{FF2B5EF4-FFF2-40B4-BE49-F238E27FC236}">
                <a16:creationId xmlns:a16="http://schemas.microsoft.com/office/drawing/2014/main" id="{A0098592-59B1-9245-8B2B-0F56B36064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0E9A5-08EB-C24F-8707-423CE8B7DC23}"/>
              </a:ext>
            </a:extLst>
          </p:cNvPr>
          <p:cNvSpPr>
            <a:spLocks noGrp="1"/>
          </p:cNvSpPr>
          <p:nvPr>
            <p:ph type="sldNum" sz="quarter" idx="12"/>
          </p:nvPr>
        </p:nvSpPr>
        <p:spPr/>
        <p:txBody>
          <a:bodyPr/>
          <a:lstStyle/>
          <a:p>
            <a:fld id="{44E75346-8792-8D4E-8E11-EB919A60B970}" type="slidenum">
              <a:rPr lang="en-US" smtClean="0"/>
              <a:t>‹#›</a:t>
            </a:fld>
            <a:endParaRPr lang="en-US"/>
          </a:p>
        </p:txBody>
      </p:sp>
    </p:spTree>
    <p:extLst>
      <p:ext uri="{BB962C8B-B14F-4D97-AF65-F5344CB8AC3E}">
        <p14:creationId xmlns:p14="http://schemas.microsoft.com/office/powerpoint/2010/main" val="4030289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F245-1A37-A649-A531-8F9DA670C6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6CCBE2-7092-2544-B75D-13FF75F22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2C509F-1A51-D042-9E4C-2A25D32245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0DE6EDA-38E9-C64C-82E6-6468E2E7C098}"/>
              </a:ext>
            </a:extLst>
          </p:cNvPr>
          <p:cNvSpPr>
            <a:spLocks noGrp="1"/>
          </p:cNvSpPr>
          <p:nvPr>
            <p:ph type="dt" sz="half" idx="10"/>
          </p:nvPr>
        </p:nvSpPr>
        <p:spPr/>
        <p:txBody>
          <a:bodyPr/>
          <a:lstStyle/>
          <a:p>
            <a:fld id="{43EA31B2-DE31-E144-B08C-EE374D39045A}" type="datetimeFigureOut">
              <a:rPr lang="en-US" smtClean="0"/>
              <a:t>10/31/18</a:t>
            </a:fld>
            <a:endParaRPr lang="en-US"/>
          </a:p>
        </p:txBody>
      </p:sp>
      <p:sp>
        <p:nvSpPr>
          <p:cNvPr id="6" name="Footer Placeholder 5">
            <a:extLst>
              <a:ext uri="{FF2B5EF4-FFF2-40B4-BE49-F238E27FC236}">
                <a16:creationId xmlns:a16="http://schemas.microsoft.com/office/drawing/2014/main" id="{EDB2F12D-C5B3-1441-B3F7-B06B35606D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414CF-2A58-3341-8EA0-2E6F0EF7E41D}"/>
              </a:ext>
            </a:extLst>
          </p:cNvPr>
          <p:cNvSpPr>
            <a:spLocks noGrp="1"/>
          </p:cNvSpPr>
          <p:nvPr>
            <p:ph type="sldNum" sz="quarter" idx="12"/>
          </p:nvPr>
        </p:nvSpPr>
        <p:spPr/>
        <p:txBody>
          <a:bodyPr/>
          <a:lstStyle/>
          <a:p>
            <a:fld id="{44E75346-8792-8D4E-8E11-EB919A60B970}" type="slidenum">
              <a:rPr lang="en-US" smtClean="0"/>
              <a:t>‹#›</a:t>
            </a:fld>
            <a:endParaRPr lang="en-US"/>
          </a:p>
        </p:txBody>
      </p:sp>
    </p:spTree>
    <p:extLst>
      <p:ext uri="{BB962C8B-B14F-4D97-AF65-F5344CB8AC3E}">
        <p14:creationId xmlns:p14="http://schemas.microsoft.com/office/powerpoint/2010/main" val="1538954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432F66-268F-3E4A-94AE-A10B99FAB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AE46FE-1DE5-504C-BBEE-38DDEFBFF9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2C960-309B-2D44-8FA1-82771EEAD2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A31B2-DE31-E144-B08C-EE374D39045A}" type="datetimeFigureOut">
              <a:rPr lang="en-US" smtClean="0"/>
              <a:t>10/31/18</a:t>
            </a:fld>
            <a:endParaRPr lang="en-US"/>
          </a:p>
        </p:txBody>
      </p:sp>
      <p:sp>
        <p:nvSpPr>
          <p:cNvPr id="5" name="Footer Placeholder 4">
            <a:extLst>
              <a:ext uri="{FF2B5EF4-FFF2-40B4-BE49-F238E27FC236}">
                <a16:creationId xmlns:a16="http://schemas.microsoft.com/office/drawing/2014/main" id="{D4A3B14B-155F-ED4B-B0F1-C8D1B421DF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B43631-4C8C-8042-BF02-6403A60BE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E75346-8792-8D4E-8E11-EB919A60B970}" type="slidenum">
              <a:rPr lang="en-US" smtClean="0"/>
              <a:t>‹#›</a:t>
            </a:fld>
            <a:endParaRPr lang="en-US"/>
          </a:p>
        </p:txBody>
      </p:sp>
    </p:spTree>
    <p:extLst>
      <p:ext uri="{BB962C8B-B14F-4D97-AF65-F5344CB8AC3E}">
        <p14:creationId xmlns:p14="http://schemas.microsoft.com/office/powerpoint/2010/main" val="1987390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C106-D324-C24C-A3CE-B7C4AEAE75D9}"/>
              </a:ext>
            </a:extLst>
          </p:cNvPr>
          <p:cNvSpPr>
            <a:spLocks noGrp="1"/>
          </p:cNvSpPr>
          <p:nvPr>
            <p:ph type="title"/>
          </p:nvPr>
        </p:nvSpPr>
        <p:spPr>
          <a:xfrm>
            <a:off x="670797" y="1555167"/>
            <a:ext cx="10515600" cy="373429"/>
          </a:xfrm>
        </p:spPr>
        <p:txBody>
          <a:bodyPr>
            <a:noAutofit/>
          </a:bodyPr>
          <a:lstStyle/>
          <a:p>
            <a:pPr algn="ctr"/>
            <a:r>
              <a:rPr lang="en-US" sz="2400" b="1" dirty="0">
                <a:latin typeface="+mn-lt"/>
              </a:rPr>
              <a:t>STAT 5003 – COMPUTATIONAL STATISTICS</a:t>
            </a:r>
          </a:p>
        </p:txBody>
      </p:sp>
      <p:sp>
        <p:nvSpPr>
          <p:cNvPr id="3" name="Title 1">
            <a:extLst>
              <a:ext uri="{FF2B5EF4-FFF2-40B4-BE49-F238E27FC236}">
                <a16:creationId xmlns:a16="http://schemas.microsoft.com/office/drawing/2014/main" id="{922FAE52-8A6A-324E-99F0-8CDE9506831F}"/>
              </a:ext>
            </a:extLst>
          </p:cNvPr>
          <p:cNvSpPr txBox="1">
            <a:spLocks/>
          </p:cNvSpPr>
          <p:nvPr/>
        </p:nvSpPr>
        <p:spPr>
          <a:xfrm>
            <a:off x="670797" y="2669458"/>
            <a:ext cx="10515600" cy="14173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GROUP 10</a:t>
            </a:r>
          </a:p>
          <a:p>
            <a:pPr algn="ctr"/>
            <a:endParaRPr lang="en-US" sz="2400" b="1" dirty="0">
              <a:latin typeface="+mn-lt"/>
            </a:endParaRPr>
          </a:p>
          <a:p>
            <a:pPr algn="ctr"/>
            <a:r>
              <a:rPr lang="en-US" sz="2400" b="1" dirty="0">
                <a:latin typeface="+mn-lt"/>
              </a:rPr>
              <a:t>Members: Hui Tong, Julia Lee, Shaun </a:t>
            </a:r>
            <a:r>
              <a:rPr lang="en-US" sz="2400" b="1" dirty="0" err="1">
                <a:latin typeface="+mn-lt"/>
              </a:rPr>
              <a:t>Kee</a:t>
            </a:r>
            <a:r>
              <a:rPr lang="en-US" sz="2400" b="1" dirty="0">
                <a:latin typeface="+mn-lt"/>
              </a:rPr>
              <a:t>, </a:t>
            </a:r>
            <a:r>
              <a:rPr lang="en-US" sz="2400" b="1" dirty="0" err="1">
                <a:latin typeface="+mn-lt"/>
              </a:rPr>
              <a:t>Hatish</a:t>
            </a:r>
            <a:r>
              <a:rPr lang="en-US" sz="2400" b="1" dirty="0">
                <a:latin typeface="+mn-lt"/>
              </a:rPr>
              <a:t> </a:t>
            </a:r>
            <a:r>
              <a:rPr lang="en-US" sz="2400" b="1" dirty="0" err="1">
                <a:latin typeface="+mn-lt"/>
              </a:rPr>
              <a:t>Satiah</a:t>
            </a:r>
            <a:r>
              <a:rPr lang="en-US" sz="2400" b="1" dirty="0">
                <a:latin typeface="+mn-lt"/>
              </a:rPr>
              <a:t>, Tai Hang Fu  </a:t>
            </a:r>
          </a:p>
        </p:txBody>
      </p:sp>
      <p:pic>
        <p:nvPicPr>
          <p:cNvPr id="4" name="Picture 3">
            <a:extLst>
              <a:ext uri="{FF2B5EF4-FFF2-40B4-BE49-F238E27FC236}">
                <a16:creationId xmlns:a16="http://schemas.microsoft.com/office/drawing/2014/main" id="{99F75AE9-1461-C544-804B-F2479D55D510}"/>
              </a:ext>
            </a:extLst>
          </p:cNvPr>
          <p:cNvPicPr/>
          <p:nvPr/>
        </p:nvPicPr>
        <p:blipFill>
          <a:blip r:embed="rId3">
            <a:extLst>
              <a:ext uri="{28A0092B-C50C-407E-A947-70E740481C1C}">
                <a14:useLocalDpi xmlns:a14="http://schemas.microsoft.com/office/drawing/2010/main" val="0"/>
              </a:ext>
            </a:extLst>
          </a:blip>
          <a:stretch>
            <a:fillRect/>
          </a:stretch>
        </p:blipFill>
        <p:spPr>
          <a:xfrm>
            <a:off x="4370991" y="4682613"/>
            <a:ext cx="3005660" cy="1408932"/>
          </a:xfrm>
          <a:prstGeom prst="rect">
            <a:avLst/>
          </a:prstGeom>
        </p:spPr>
      </p:pic>
    </p:spTree>
    <p:extLst>
      <p:ext uri="{BB962C8B-B14F-4D97-AF65-F5344CB8AC3E}">
        <p14:creationId xmlns:p14="http://schemas.microsoft.com/office/powerpoint/2010/main" val="115396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820B-AA91-1F42-91F9-5944EAFC5EA8}"/>
              </a:ext>
            </a:extLst>
          </p:cNvPr>
          <p:cNvSpPr>
            <a:spLocks noGrp="1"/>
          </p:cNvSpPr>
          <p:nvPr>
            <p:ph type="title"/>
          </p:nvPr>
        </p:nvSpPr>
        <p:spPr>
          <a:xfrm>
            <a:off x="838200" y="365125"/>
            <a:ext cx="10515600" cy="519295"/>
          </a:xfrm>
        </p:spPr>
        <p:txBody>
          <a:bodyPr>
            <a:normAutofit/>
          </a:bodyPr>
          <a:lstStyle/>
          <a:p>
            <a:pPr algn="ctr"/>
            <a:r>
              <a:rPr lang="en-US" sz="2400" b="1" dirty="0">
                <a:latin typeface="Times New Roman" panose="02020603050405020304" pitchFamily="18" charset="0"/>
                <a:cs typeface="Times New Roman" panose="02020603050405020304" pitchFamily="18" charset="0"/>
              </a:rPr>
              <a:t>FDA DATASET</a:t>
            </a:r>
          </a:p>
        </p:txBody>
      </p:sp>
      <p:graphicFrame>
        <p:nvGraphicFramePr>
          <p:cNvPr id="4" name="Diagram 3">
            <a:extLst>
              <a:ext uri="{FF2B5EF4-FFF2-40B4-BE49-F238E27FC236}">
                <a16:creationId xmlns:a16="http://schemas.microsoft.com/office/drawing/2014/main" id="{E0261B75-0E9D-554F-BF8B-38A08537C6F7}"/>
              </a:ext>
            </a:extLst>
          </p:cNvPr>
          <p:cNvGraphicFramePr/>
          <p:nvPr>
            <p:extLst>
              <p:ext uri="{D42A27DB-BD31-4B8C-83A1-F6EECF244321}">
                <p14:modId xmlns:p14="http://schemas.microsoft.com/office/powerpoint/2010/main" val="2092331854"/>
              </p:ext>
            </p:extLst>
          </p:nvPr>
        </p:nvGraphicFramePr>
        <p:xfrm>
          <a:off x="838200" y="3910772"/>
          <a:ext cx="10515600" cy="2695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119380DA-A4A6-0949-87D4-E21A0514B2BD}"/>
              </a:ext>
            </a:extLst>
          </p:cNvPr>
          <p:cNvSpPr txBox="1">
            <a:spLocks/>
          </p:cNvSpPr>
          <p:nvPr/>
        </p:nvSpPr>
        <p:spPr>
          <a:xfrm>
            <a:off x="838200" y="4215902"/>
            <a:ext cx="10515600" cy="5192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APPROACH</a:t>
            </a:r>
          </a:p>
        </p:txBody>
      </p:sp>
      <p:pic>
        <p:nvPicPr>
          <p:cNvPr id="7" name="Picture 6">
            <a:extLst>
              <a:ext uri="{FF2B5EF4-FFF2-40B4-BE49-F238E27FC236}">
                <a16:creationId xmlns:a16="http://schemas.microsoft.com/office/drawing/2014/main" id="{353EB335-B3D3-274A-944C-F9F7C855C68C}"/>
              </a:ext>
            </a:extLst>
          </p:cNvPr>
          <p:cNvPicPr>
            <a:picLocks noChangeAspect="1"/>
          </p:cNvPicPr>
          <p:nvPr/>
        </p:nvPicPr>
        <p:blipFill rotWithShape="1">
          <a:blip r:embed="rId8"/>
          <a:srcRect l="5105" t="26471" r="29453" b="27647"/>
          <a:stretch/>
        </p:blipFill>
        <p:spPr>
          <a:xfrm>
            <a:off x="3105412" y="850495"/>
            <a:ext cx="6818517" cy="2987890"/>
          </a:xfrm>
          <a:prstGeom prst="rect">
            <a:avLst/>
          </a:prstGeom>
        </p:spPr>
      </p:pic>
    </p:spTree>
    <p:extLst>
      <p:ext uri="{BB962C8B-B14F-4D97-AF65-F5344CB8AC3E}">
        <p14:creationId xmlns:p14="http://schemas.microsoft.com/office/powerpoint/2010/main" val="1396478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220298D-C670-A644-8618-C18060A519EA}"/>
              </a:ext>
            </a:extLst>
          </p:cNvPr>
          <p:cNvSpPr>
            <a:spLocks noGrp="1"/>
          </p:cNvSpPr>
          <p:nvPr>
            <p:ph type="title"/>
          </p:nvPr>
        </p:nvSpPr>
        <p:spPr>
          <a:xfrm>
            <a:off x="528918" y="5632916"/>
            <a:ext cx="10515600" cy="519295"/>
          </a:xfrm>
        </p:spPr>
        <p:txBody>
          <a:bodyPr>
            <a:normAutofit fontScale="90000"/>
          </a:bodyPr>
          <a:lstStyle/>
          <a:p>
            <a:r>
              <a:rPr lang="en-US" sz="2400" b="1" dirty="0"/>
              <a:t>4. Remove mislabels in Training Set</a:t>
            </a:r>
            <a:br>
              <a:rPr lang="en-US" sz="2400" b="1" dirty="0"/>
            </a:br>
            <a:endParaRPr lang="en-US" sz="2400" b="1" dirty="0"/>
          </a:p>
        </p:txBody>
      </p:sp>
      <p:sp>
        <p:nvSpPr>
          <p:cNvPr id="21" name="Title 1">
            <a:extLst>
              <a:ext uri="{FF2B5EF4-FFF2-40B4-BE49-F238E27FC236}">
                <a16:creationId xmlns:a16="http://schemas.microsoft.com/office/drawing/2014/main" id="{3458A408-F6DE-1347-B2AC-3322D63CD728}"/>
              </a:ext>
            </a:extLst>
          </p:cNvPr>
          <p:cNvSpPr txBox="1">
            <a:spLocks/>
          </p:cNvSpPr>
          <p:nvPr/>
        </p:nvSpPr>
        <p:spPr>
          <a:xfrm>
            <a:off x="528918" y="862666"/>
            <a:ext cx="10515600" cy="3879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1. Combine clinical data into 4 classes</a:t>
            </a:r>
          </a:p>
        </p:txBody>
      </p:sp>
      <p:sp>
        <p:nvSpPr>
          <p:cNvPr id="22" name="Title 1">
            <a:extLst>
              <a:ext uri="{FF2B5EF4-FFF2-40B4-BE49-F238E27FC236}">
                <a16:creationId xmlns:a16="http://schemas.microsoft.com/office/drawing/2014/main" id="{CA56BBF3-BC20-4041-8F37-C39F4D91FAEF}"/>
              </a:ext>
            </a:extLst>
          </p:cNvPr>
          <p:cNvSpPr txBox="1">
            <a:spLocks/>
          </p:cNvSpPr>
          <p:nvPr/>
        </p:nvSpPr>
        <p:spPr>
          <a:xfrm>
            <a:off x="528918" y="208901"/>
            <a:ext cx="10515600" cy="5192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APPROACH</a:t>
            </a:r>
          </a:p>
        </p:txBody>
      </p:sp>
      <p:sp>
        <p:nvSpPr>
          <p:cNvPr id="23" name="Title 1">
            <a:extLst>
              <a:ext uri="{FF2B5EF4-FFF2-40B4-BE49-F238E27FC236}">
                <a16:creationId xmlns:a16="http://schemas.microsoft.com/office/drawing/2014/main" id="{0298D04E-1C56-6848-B5A8-F2DA8D63E6AE}"/>
              </a:ext>
            </a:extLst>
          </p:cNvPr>
          <p:cNvSpPr txBox="1">
            <a:spLocks/>
          </p:cNvSpPr>
          <p:nvPr/>
        </p:nvSpPr>
        <p:spPr>
          <a:xfrm>
            <a:off x="528918" y="1226078"/>
            <a:ext cx="10515600" cy="3879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2. Impute N/A Values</a:t>
            </a:r>
          </a:p>
        </p:txBody>
      </p:sp>
      <p:sp>
        <p:nvSpPr>
          <p:cNvPr id="24" name="Title 1">
            <a:extLst>
              <a:ext uri="{FF2B5EF4-FFF2-40B4-BE49-F238E27FC236}">
                <a16:creationId xmlns:a16="http://schemas.microsoft.com/office/drawing/2014/main" id="{56B38461-D918-B241-949E-BF1B0B7BED05}"/>
              </a:ext>
            </a:extLst>
          </p:cNvPr>
          <p:cNvSpPr txBox="1">
            <a:spLocks/>
          </p:cNvSpPr>
          <p:nvPr/>
        </p:nvSpPr>
        <p:spPr>
          <a:xfrm>
            <a:off x="941854" y="1608562"/>
            <a:ext cx="10515600" cy="16368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r>
              <a:rPr lang="en-US" sz="1800" dirty="0"/>
              <a:t>Removed </a:t>
            </a:r>
            <a:r>
              <a:rPr lang="en-US" sz="1800" dirty="0" err="1"/>
              <a:t>manyNAs</a:t>
            </a:r>
            <a:endParaRPr lang="en-US" sz="1800" dirty="0"/>
          </a:p>
          <a:p>
            <a:pPr marL="342900" indent="-342900">
              <a:buFontTx/>
              <a:buChar char="-"/>
            </a:pPr>
            <a:r>
              <a:rPr lang="en-US" sz="1800" dirty="0"/>
              <a:t>KNN Imputation</a:t>
            </a:r>
          </a:p>
        </p:txBody>
      </p:sp>
      <p:sp>
        <p:nvSpPr>
          <p:cNvPr id="25" name="Title 1">
            <a:extLst>
              <a:ext uri="{FF2B5EF4-FFF2-40B4-BE49-F238E27FC236}">
                <a16:creationId xmlns:a16="http://schemas.microsoft.com/office/drawing/2014/main" id="{8EEB9CB5-D4A3-3247-A378-72061AB1C308}"/>
              </a:ext>
            </a:extLst>
          </p:cNvPr>
          <p:cNvSpPr txBox="1">
            <a:spLocks/>
          </p:cNvSpPr>
          <p:nvPr/>
        </p:nvSpPr>
        <p:spPr>
          <a:xfrm>
            <a:off x="528918" y="2480145"/>
            <a:ext cx="10515600" cy="3879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3. Dimension Reduction / Feature Selection</a:t>
            </a:r>
          </a:p>
        </p:txBody>
      </p:sp>
      <p:pic>
        <p:nvPicPr>
          <p:cNvPr id="27" name="Picture 26">
            <a:extLst>
              <a:ext uri="{FF2B5EF4-FFF2-40B4-BE49-F238E27FC236}">
                <a16:creationId xmlns:a16="http://schemas.microsoft.com/office/drawing/2014/main" id="{9557A8D4-600C-6346-B6A2-A24A50821101}"/>
              </a:ext>
            </a:extLst>
          </p:cNvPr>
          <p:cNvPicPr>
            <a:picLocks noChangeAspect="1"/>
          </p:cNvPicPr>
          <p:nvPr/>
        </p:nvPicPr>
        <p:blipFill rotWithShape="1">
          <a:blip r:embed="rId3"/>
          <a:srcRect t="1541"/>
          <a:stretch/>
        </p:blipFill>
        <p:spPr>
          <a:xfrm>
            <a:off x="1094456" y="3260053"/>
            <a:ext cx="4008619" cy="2080375"/>
          </a:xfrm>
          <a:prstGeom prst="rect">
            <a:avLst/>
          </a:prstGeom>
        </p:spPr>
      </p:pic>
      <p:pic>
        <p:nvPicPr>
          <p:cNvPr id="29" name="Picture 28">
            <a:extLst>
              <a:ext uri="{FF2B5EF4-FFF2-40B4-BE49-F238E27FC236}">
                <a16:creationId xmlns:a16="http://schemas.microsoft.com/office/drawing/2014/main" id="{D83B7C5C-4F68-F24A-B07D-346FB4791637}"/>
              </a:ext>
            </a:extLst>
          </p:cNvPr>
          <p:cNvPicPr>
            <a:picLocks noChangeAspect="1"/>
          </p:cNvPicPr>
          <p:nvPr/>
        </p:nvPicPr>
        <p:blipFill>
          <a:blip r:embed="rId4"/>
          <a:stretch>
            <a:fillRect/>
          </a:stretch>
        </p:blipFill>
        <p:spPr>
          <a:xfrm>
            <a:off x="4261984" y="1400398"/>
            <a:ext cx="3875340" cy="885792"/>
          </a:xfrm>
          <a:prstGeom prst="rect">
            <a:avLst/>
          </a:prstGeom>
        </p:spPr>
      </p:pic>
      <p:sp>
        <p:nvSpPr>
          <p:cNvPr id="30" name="Title 1">
            <a:extLst>
              <a:ext uri="{FF2B5EF4-FFF2-40B4-BE49-F238E27FC236}">
                <a16:creationId xmlns:a16="http://schemas.microsoft.com/office/drawing/2014/main" id="{046FCAE7-0436-CA44-B68E-4DBE2B8385CA}"/>
              </a:ext>
            </a:extLst>
          </p:cNvPr>
          <p:cNvSpPr txBox="1">
            <a:spLocks/>
          </p:cNvSpPr>
          <p:nvPr/>
        </p:nvSpPr>
        <p:spPr>
          <a:xfrm>
            <a:off x="528918" y="2868055"/>
            <a:ext cx="5139696" cy="387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t>Principal Component Analysis (PCA)</a:t>
            </a:r>
          </a:p>
        </p:txBody>
      </p:sp>
      <p:sp>
        <p:nvSpPr>
          <p:cNvPr id="31" name="Title 1">
            <a:extLst>
              <a:ext uri="{FF2B5EF4-FFF2-40B4-BE49-F238E27FC236}">
                <a16:creationId xmlns:a16="http://schemas.microsoft.com/office/drawing/2014/main" id="{E9B0AB95-158D-7347-A635-40D90275BD71}"/>
              </a:ext>
            </a:extLst>
          </p:cNvPr>
          <p:cNvSpPr txBox="1">
            <a:spLocks/>
          </p:cNvSpPr>
          <p:nvPr/>
        </p:nvSpPr>
        <p:spPr>
          <a:xfrm>
            <a:off x="6077067" y="2868055"/>
            <a:ext cx="5139696" cy="387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i="1" dirty="0"/>
              <a:t>Feature Selection</a:t>
            </a:r>
          </a:p>
        </p:txBody>
      </p:sp>
      <p:sp>
        <p:nvSpPr>
          <p:cNvPr id="12" name="Title 1">
            <a:extLst>
              <a:ext uri="{FF2B5EF4-FFF2-40B4-BE49-F238E27FC236}">
                <a16:creationId xmlns:a16="http://schemas.microsoft.com/office/drawing/2014/main" id="{BCBF453B-0E78-E54A-B557-14B714D3FD21}"/>
              </a:ext>
            </a:extLst>
          </p:cNvPr>
          <p:cNvSpPr txBox="1">
            <a:spLocks/>
          </p:cNvSpPr>
          <p:nvPr/>
        </p:nvSpPr>
        <p:spPr>
          <a:xfrm>
            <a:off x="7620074" y="3439360"/>
            <a:ext cx="3837380" cy="16368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r>
              <a:rPr lang="en-US" sz="1800" dirty="0"/>
              <a:t>Wrapper Method – Forward Stepwise</a:t>
            </a:r>
          </a:p>
        </p:txBody>
      </p:sp>
    </p:spTree>
    <p:extLst>
      <p:ext uri="{BB962C8B-B14F-4D97-AF65-F5344CB8AC3E}">
        <p14:creationId xmlns:p14="http://schemas.microsoft.com/office/powerpoint/2010/main" val="1186934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DB10A20-F390-9946-9C0A-199B67E0A991}"/>
              </a:ext>
            </a:extLst>
          </p:cNvPr>
          <p:cNvSpPr txBox="1">
            <a:spLocks/>
          </p:cNvSpPr>
          <p:nvPr/>
        </p:nvSpPr>
        <p:spPr>
          <a:xfrm>
            <a:off x="528918" y="208901"/>
            <a:ext cx="10515600" cy="5192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APPROACH</a:t>
            </a:r>
          </a:p>
        </p:txBody>
      </p:sp>
      <p:sp>
        <p:nvSpPr>
          <p:cNvPr id="7" name="Title 1">
            <a:extLst>
              <a:ext uri="{FF2B5EF4-FFF2-40B4-BE49-F238E27FC236}">
                <a16:creationId xmlns:a16="http://schemas.microsoft.com/office/drawing/2014/main" id="{304C722E-929C-484C-9C24-251724ECEE97}"/>
              </a:ext>
            </a:extLst>
          </p:cNvPr>
          <p:cNvSpPr txBox="1">
            <a:spLocks/>
          </p:cNvSpPr>
          <p:nvPr/>
        </p:nvSpPr>
        <p:spPr>
          <a:xfrm>
            <a:off x="890151" y="1068293"/>
            <a:ext cx="10515600" cy="3879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a:t>5. Classification</a:t>
            </a:r>
          </a:p>
        </p:txBody>
      </p:sp>
      <p:sp>
        <p:nvSpPr>
          <p:cNvPr id="9" name="Title 1">
            <a:extLst>
              <a:ext uri="{FF2B5EF4-FFF2-40B4-BE49-F238E27FC236}">
                <a16:creationId xmlns:a16="http://schemas.microsoft.com/office/drawing/2014/main" id="{6964AA21-4F85-794F-9228-087DBC777A50}"/>
              </a:ext>
            </a:extLst>
          </p:cNvPr>
          <p:cNvSpPr txBox="1">
            <a:spLocks/>
          </p:cNvSpPr>
          <p:nvPr/>
        </p:nvSpPr>
        <p:spPr>
          <a:xfrm>
            <a:off x="890151" y="4584024"/>
            <a:ext cx="10515600" cy="16688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sz="2000" dirty="0"/>
              <a:t>Train 5 model using training dataset</a:t>
            </a:r>
          </a:p>
          <a:p>
            <a:pPr marL="457200" indent="-457200">
              <a:buFontTx/>
              <a:buAutoNum type="arabicPeriod"/>
            </a:pPr>
            <a:r>
              <a:rPr lang="en-US" sz="2000" dirty="0"/>
              <a:t>Predict class labels using test dataset</a:t>
            </a:r>
          </a:p>
          <a:p>
            <a:pPr marL="457200" indent="-457200">
              <a:buFontTx/>
              <a:buAutoNum type="arabicPeriod"/>
            </a:pPr>
            <a:r>
              <a:rPr lang="en-US" sz="2000" dirty="0"/>
              <a:t>Compare predicted labels of 5 models and vote for label with highest probability score</a:t>
            </a:r>
          </a:p>
        </p:txBody>
      </p:sp>
      <p:sp>
        <p:nvSpPr>
          <p:cNvPr id="10" name="Title 1">
            <a:extLst>
              <a:ext uri="{FF2B5EF4-FFF2-40B4-BE49-F238E27FC236}">
                <a16:creationId xmlns:a16="http://schemas.microsoft.com/office/drawing/2014/main" id="{2466B78E-02DE-7B4D-A66F-A3B855BA324A}"/>
              </a:ext>
            </a:extLst>
          </p:cNvPr>
          <p:cNvSpPr txBox="1">
            <a:spLocks/>
          </p:cNvSpPr>
          <p:nvPr/>
        </p:nvSpPr>
        <p:spPr>
          <a:xfrm>
            <a:off x="528918" y="5030535"/>
            <a:ext cx="10515600" cy="3879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sp>
        <p:nvSpPr>
          <p:cNvPr id="11" name="Title 1">
            <a:extLst>
              <a:ext uri="{FF2B5EF4-FFF2-40B4-BE49-F238E27FC236}">
                <a16:creationId xmlns:a16="http://schemas.microsoft.com/office/drawing/2014/main" id="{15479660-A9A6-1C48-ABD1-282539901298}"/>
              </a:ext>
            </a:extLst>
          </p:cNvPr>
          <p:cNvSpPr txBox="1">
            <a:spLocks/>
          </p:cNvSpPr>
          <p:nvPr/>
        </p:nvSpPr>
        <p:spPr>
          <a:xfrm>
            <a:off x="528918" y="5658039"/>
            <a:ext cx="10515600" cy="3879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graphicFrame>
        <p:nvGraphicFramePr>
          <p:cNvPr id="3" name="Diagram 2">
            <a:extLst>
              <a:ext uri="{FF2B5EF4-FFF2-40B4-BE49-F238E27FC236}">
                <a16:creationId xmlns:a16="http://schemas.microsoft.com/office/drawing/2014/main" id="{49AE8B50-C0B9-5543-A2E1-947599D2A2F1}"/>
              </a:ext>
            </a:extLst>
          </p:cNvPr>
          <p:cNvGraphicFramePr/>
          <p:nvPr>
            <p:extLst>
              <p:ext uri="{D42A27DB-BD31-4B8C-83A1-F6EECF244321}">
                <p14:modId xmlns:p14="http://schemas.microsoft.com/office/powerpoint/2010/main" val="1780220419"/>
              </p:ext>
            </p:extLst>
          </p:nvPr>
        </p:nvGraphicFramePr>
        <p:xfrm>
          <a:off x="3121923" y="1645084"/>
          <a:ext cx="6052057" cy="3109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3687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DB10A20-F390-9946-9C0A-199B67E0A991}"/>
              </a:ext>
            </a:extLst>
          </p:cNvPr>
          <p:cNvSpPr txBox="1">
            <a:spLocks/>
          </p:cNvSpPr>
          <p:nvPr/>
        </p:nvSpPr>
        <p:spPr>
          <a:xfrm>
            <a:off x="528918" y="208901"/>
            <a:ext cx="10515600" cy="5192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MODEL ACCURACY</a:t>
            </a:r>
          </a:p>
        </p:txBody>
      </p:sp>
      <p:pic>
        <p:nvPicPr>
          <p:cNvPr id="3" name="Picture 2">
            <a:extLst>
              <a:ext uri="{FF2B5EF4-FFF2-40B4-BE49-F238E27FC236}">
                <a16:creationId xmlns:a16="http://schemas.microsoft.com/office/drawing/2014/main" id="{89E59D26-FF98-554B-9796-491790DBDA8C}"/>
              </a:ext>
            </a:extLst>
          </p:cNvPr>
          <p:cNvPicPr>
            <a:picLocks noChangeAspect="1"/>
          </p:cNvPicPr>
          <p:nvPr/>
        </p:nvPicPr>
        <p:blipFill rotWithShape="1">
          <a:blip r:embed="rId3"/>
          <a:srcRect t="2525"/>
          <a:stretch/>
        </p:blipFill>
        <p:spPr>
          <a:xfrm>
            <a:off x="1367118" y="1019330"/>
            <a:ext cx="8839200" cy="5286011"/>
          </a:xfrm>
          <a:prstGeom prst="rect">
            <a:avLst/>
          </a:prstGeom>
        </p:spPr>
      </p:pic>
      <p:sp>
        <p:nvSpPr>
          <p:cNvPr id="2" name="TextBox 1">
            <a:extLst>
              <a:ext uri="{FF2B5EF4-FFF2-40B4-BE49-F238E27FC236}">
                <a16:creationId xmlns:a16="http://schemas.microsoft.com/office/drawing/2014/main" id="{8581B4BF-B268-9D44-897C-5B773FE01F3F}"/>
              </a:ext>
            </a:extLst>
          </p:cNvPr>
          <p:cNvSpPr txBox="1"/>
          <p:nvPr/>
        </p:nvSpPr>
        <p:spPr>
          <a:xfrm>
            <a:off x="2510118" y="5181601"/>
            <a:ext cx="1452282" cy="584775"/>
          </a:xfrm>
          <a:prstGeom prst="rect">
            <a:avLst/>
          </a:prstGeom>
          <a:solidFill>
            <a:schemeClr val="bg1"/>
          </a:solidFill>
        </p:spPr>
        <p:txBody>
          <a:bodyPr wrap="square" rtlCol="0">
            <a:spAutoFit/>
          </a:bodyPr>
          <a:lstStyle/>
          <a:p>
            <a:r>
              <a:rPr lang="en-US" sz="1600" dirty="0"/>
              <a:t>Random forest</a:t>
            </a:r>
          </a:p>
          <a:p>
            <a:pPr algn="ctr"/>
            <a:r>
              <a:rPr lang="en-US" sz="1600" dirty="0"/>
              <a:t>95%</a:t>
            </a:r>
          </a:p>
        </p:txBody>
      </p:sp>
    </p:spTree>
    <p:extLst>
      <p:ext uri="{BB962C8B-B14F-4D97-AF65-F5344CB8AC3E}">
        <p14:creationId xmlns:p14="http://schemas.microsoft.com/office/powerpoint/2010/main" val="3617235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DB10A20-F390-9946-9C0A-199B67E0A991}"/>
              </a:ext>
            </a:extLst>
          </p:cNvPr>
          <p:cNvSpPr txBox="1">
            <a:spLocks/>
          </p:cNvSpPr>
          <p:nvPr/>
        </p:nvSpPr>
        <p:spPr>
          <a:xfrm>
            <a:off x="528918" y="208901"/>
            <a:ext cx="10515600" cy="5192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CONFUSION MATRIX</a:t>
            </a:r>
          </a:p>
        </p:txBody>
      </p:sp>
      <p:sp>
        <p:nvSpPr>
          <p:cNvPr id="4" name="TextBox 3">
            <a:extLst>
              <a:ext uri="{FF2B5EF4-FFF2-40B4-BE49-F238E27FC236}">
                <a16:creationId xmlns:a16="http://schemas.microsoft.com/office/drawing/2014/main" id="{E55DA4EB-B058-6149-9A13-C27E249FD0D1}"/>
              </a:ext>
            </a:extLst>
          </p:cNvPr>
          <p:cNvSpPr txBox="1"/>
          <p:nvPr/>
        </p:nvSpPr>
        <p:spPr>
          <a:xfrm>
            <a:off x="343809" y="825363"/>
            <a:ext cx="1754171" cy="646331"/>
          </a:xfrm>
          <a:prstGeom prst="rect">
            <a:avLst/>
          </a:prstGeom>
          <a:noFill/>
        </p:spPr>
        <p:txBody>
          <a:bodyPr wrap="square" rtlCol="0">
            <a:spAutoFit/>
          </a:bodyPr>
          <a:lstStyle/>
          <a:p>
            <a:pPr algn="ctr"/>
            <a:r>
              <a:rPr lang="en-US" dirty="0"/>
              <a:t>Random Forest Approach</a:t>
            </a:r>
          </a:p>
        </p:txBody>
      </p:sp>
      <p:sp>
        <p:nvSpPr>
          <p:cNvPr id="8" name="TextBox 7">
            <a:extLst>
              <a:ext uri="{FF2B5EF4-FFF2-40B4-BE49-F238E27FC236}">
                <a16:creationId xmlns:a16="http://schemas.microsoft.com/office/drawing/2014/main" id="{ACC55486-0B22-4E43-BAD0-93D43F1B73CD}"/>
              </a:ext>
            </a:extLst>
          </p:cNvPr>
          <p:cNvSpPr txBox="1"/>
          <p:nvPr/>
        </p:nvSpPr>
        <p:spPr>
          <a:xfrm>
            <a:off x="2441873" y="976217"/>
            <a:ext cx="1959319" cy="369332"/>
          </a:xfrm>
          <a:prstGeom prst="rect">
            <a:avLst/>
          </a:prstGeom>
          <a:noFill/>
        </p:spPr>
        <p:txBody>
          <a:bodyPr wrap="none" rtlCol="0">
            <a:spAutoFit/>
          </a:bodyPr>
          <a:lstStyle/>
          <a:p>
            <a:r>
              <a:rPr lang="en-US" dirty="0"/>
              <a:t>Boosting Approach</a:t>
            </a:r>
          </a:p>
        </p:txBody>
      </p:sp>
      <p:sp>
        <p:nvSpPr>
          <p:cNvPr id="11" name="TextBox 10">
            <a:extLst>
              <a:ext uri="{FF2B5EF4-FFF2-40B4-BE49-F238E27FC236}">
                <a16:creationId xmlns:a16="http://schemas.microsoft.com/office/drawing/2014/main" id="{6592F898-2425-584F-9C21-BEF1B49C0D77}"/>
              </a:ext>
            </a:extLst>
          </p:cNvPr>
          <p:cNvSpPr txBox="1"/>
          <p:nvPr/>
        </p:nvSpPr>
        <p:spPr>
          <a:xfrm>
            <a:off x="4592909" y="976217"/>
            <a:ext cx="2396618" cy="369332"/>
          </a:xfrm>
          <a:prstGeom prst="rect">
            <a:avLst/>
          </a:prstGeom>
          <a:noFill/>
        </p:spPr>
        <p:txBody>
          <a:bodyPr wrap="none" rtlCol="0">
            <a:spAutoFit/>
          </a:bodyPr>
          <a:lstStyle/>
          <a:p>
            <a:r>
              <a:rPr lang="en-US" dirty="0"/>
              <a:t>Decision Tree Approach</a:t>
            </a:r>
          </a:p>
        </p:txBody>
      </p:sp>
      <p:grpSp>
        <p:nvGrpSpPr>
          <p:cNvPr id="3" name="Group 2">
            <a:extLst>
              <a:ext uri="{FF2B5EF4-FFF2-40B4-BE49-F238E27FC236}">
                <a16:creationId xmlns:a16="http://schemas.microsoft.com/office/drawing/2014/main" id="{5136CE4E-9BEB-404B-9586-A1E1B9209A8B}"/>
              </a:ext>
            </a:extLst>
          </p:cNvPr>
          <p:cNvGrpSpPr/>
          <p:nvPr/>
        </p:nvGrpSpPr>
        <p:grpSpPr>
          <a:xfrm>
            <a:off x="7006090" y="979874"/>
            <a:ext cx="2906052" cy="2518912"/>
            <a:chOff x="7718576" y="1290549"/>
            <a:chExt cx="2906052" cy="2518912"/>
          </a:xfrm>
        </p:grpSpPr>
        <p:sp>
          <p:nvSpPr>
            <p:cNvPr id="17" name="TextBox 16">
              <a:extLst>
                <a:ext uri="{FF2B5EF4-FFF2-40B4-BE49-F238E27FC236}">
                  <a16:creationId xmlns:a16="http://schemas.microsoft.com/office/drawing/2014/main" id="{84FBDD18-1924-6448-9C57-9D9FBC8B53EA}"/>
                </a:ext>
              </a:extLst>
            </p:cNvPr>
            <p:cNvSpPr txBox="1"/>
            <p:nvPr/>
          </p:nvSpPr>
          <p:spPr>
            <a:xfrm>
              <a:off x="7718576" y="1290549"/>
              <a:ext cx="2906052" cy="369332"/>
            </a:xfrm>
            <a:prstGeom prst="rect">
              <a:avLst/>
            </a:prstGeom>
            <a:noFill/>
          </p:spPr>
          <p:txBody>
            <a:bodyPr wrap="none" rtlCol="0">
              <a:spAutoFit/>
            </a:bodyPr>
            <a:lstStyle/>
            <a:p>
              <a:r>
                <a:rPr lang="en-US" dirty="0"/>
                <a:t>Logistic Regression Approach</a:t>
              </a:r>
            </a:p>
          </p:txBody>
        </p:sp>
        <p:pic>
          <p:nvPicPr>
            <p:cNvPr id="19" name="Picture 18">
              <a:extLst>
                <a:ext uri="{FF2B5EF4-FFF2-40B4-BE49-F238E27FC236}">
                  <a16:creationId xmlns:a16="http://schemas.microsoft.com/office/drawing/2014/main" id="{E8BE0E72-D001-204B-99C2-38C19899EA22}"/>
                </a:ext>
              </a:extLst>
            </p:cNvPr>
            <p:cNvPicPr>
              <a:picLocks noChangeAspect="1"/>
            </p:cNvPicPr>
            <p:nvPr/>
          </p:nvPicPr>
          <p:blipFill rotWithShape="1">
            <a:blip r:embed="rId3"/>
            <a:srcRect l="14757" t="36667" r="72832" b="47983"/>
            <a:stretch/>
          </p:blipFill>
          <p:spPr>
            <a:xfrm>
              <a:off x="8123742" y="1642495"/>
              <a:ext cx="2062445" cy="1594305"/>
            </a:xfrm>
            <a:prstGeom prst="rect">
              <a:avLst/>
            </a:prstGeom>
          </p:spPr>
        </p:pic>
        <p:pic>
          <p:nvPicPr>
            <p:cNvPr id="20" name="Picture 19">
              <a:extLst>
                <a:ext uri="{FF2B5EF4-FFF2-40B4-BE49-F238E27FC236}">
                  <a16:creationId xmlns:a16="http://schemas.microsoft.com/office/drawing/2014/main" id="{B8F7D970-7049-FF4C-8EA7-FAA43A01F332}"/>
                </a:ext>
              </a:extLst>
            </p:cNvPr>
            <p:cNvPicPr>
              <a:picLocks noChangeAspect="1"/>
            </p:cNvPicPr>
            <p:nvPr/>
          </p:nvPicPr>
          <p:blipFill rotWithShape="1">
            <a:blip r:embed="rId3"/>
            <a:srcRect l="12797" t="59514" r="77135" b="35487"/>
            <a:stretch/>
          </p:blipFill>
          <p:spPr>
            <a:xfrm>
              <a:off x="8335114" y="3290166"/>
              <a:ext cx="1672977" cy="519295"/>
            </a:xfrm>
            <a:prstGeom prst="rect">
              <a:avLst/>
            </a:prstGeom>
          </p:spPr>
        </p:pic>
      </p:grpSp>
      <p:pic>
        <p:nvPicPr>
          <p:cNvPr id="24" name="Picture 23">
            <a:extLst>
              <a:ext uri="{FF2B5EF4-FFF2-40B4-BE49-F238E27FC236}">
                <a16:creationId xmlns:a16="http://schemas.microsoft.com/office/drawing/2014/main" id="{B308B593-D0FB-3048-84D8-2C5AE6CF5E7F}"/>
              </a:ext>
            </a:extLst>
          </p:cNvPr>
          <p:cNvPicPr>
            <a:picLocks noChangeAspect="1"/>
          </p:cNvPicPr>
          <p:nvPr/>
        </p:nvPicPr>
        <p:blipFill rotWithShape="1">
          <a:blip r:embed="rId4"/>
          <a:srcRect l="15205" t="55981" r="74114" b="27842"/>
          <a:stretch/>
        </p:blipFill>
        <p:spPr>
          <a:xfrm>
            <a:off x="4845679" y="1277202"/>
            <a:ext cx="1877792" cy="1777652"/>
          </a:xfrm>
          <a:prstGeom prst="rect">
            <a:avLst/>
          </a:prstGeom>
        </p:spPr>
      </p:pic>
      <p:pic>
        <p:nvPicPr>
          <p:cNvPr id="25" name="Picture 24">
            <a:extLst>
              <a:ext uri="{FF2B5EF4-FFF2-40B4-BE49-F238E27FC236}">
                <a16:creationId xmlns:a16="http://schemas.microsoft.com/office/drawing/2014/main" id="{ACDF53F0-F2AF-3D42-9FA9-1FBDE1A1A5BA}"/>
              </a:ext>
            </a:extLst>
          </p:cNvPr>
          <p:cNvPicPr>
            <a:picLocks noChangeAspect="1"/>
          </p:cNvPicPr>
          <p:nvPr/>
        </p:nvPicPr>
        <p:blipFill rotWithShape="1">
          <a:blip r:embed="rId4"/>
          <a:srcRect l="13480" t="81791" r="77801" b="13681"/>
          <a:stretch/>
        </p:blipFill>
        <p:spPr>
          <a:xfrm>
            <a:off x="4971368" y="3063246"/>
            <a:ext cx="1532886" cy="497632"/>
          </a:xfrm>
          <a:prstGeom prst="rect">
            <a:avLst/>
          </a:prstGeom>
        </p:spPr>
      </p:pic>
      <p:pic>
        <p:nvPicPr>
          <p:cNvPr id="27" name="Picture 26">
            <a:extLst>
              <a:ext uri="{FF2B5EF4-FFF2-40B4-BE49-F238E27FC236}">
                <a16:creationId xmlns:a16="http://schemas.microsoft.com/office/drawing/2014/main" id="{72F88B4A-D723-884D-BDFB-B79DB7222E4A}"/>
              </a:ext>
            </a:extLst>
          </p:cNvPr>
          <p:cNvPicPr>
            <a:picLocks noChangeAspect="1"/>
          </p:cNvPicPr>
          <p:nvPr/>
        </p:nvPicPr>
        <p:blipFill rotWithShape="1">
          <a:blip r:embed="rId5"/>
          <a:srcRect l="14987" t="62324" r="72831" b="22456"/>
          <a:stretch/>
        </p:blipFill>
        <p:spPr>
          <a:xfrm>
            <a:off x="2314997" y="1345549"/>
            <a:ext cx="2213069" cy="1728226"/>
          </a:xfrm>
          <a:prstGeom prst="rect">
            <a:avLst/>
          </a:prstGeom>
        </p:spPr>
      </p:pic>
      <p:pic>
        <p:nvPicPr>
          <p:cNvPr id="28" name="Picture 27">
            <a:extLst>
              <a:ext uri="{FF2B5EF4-FFF2-40B4-BE49-F238E27FC236}">
                <a16:creationId xmlns:a16="http://schemas.microsoft.com/office/drawing/2014/main" id="{EF21603D-8D6B-4541-B2E8-042AC2A5BF42}"/>
              </a:ext>
            </a:extLst>
          </p:cNvPr>
          <p:cNvPicPr>
            <a:picLocks noChangeAspect="1"/>
          </p:cNvPicPr>
          <p:nvPr/>
        </p:nvPicPr>
        <p:blipFill rotWithShape="1">
          <a:blip r:embed="rId5"/>
          <a:srcRect l="15109" t="85317" r="78637" b="9682"/>
          <a:stretch/>
        </p:blipFill>
        <p:spPr>
          <a:xfrm>
            <a:off x="2853379" y="3009930"/>
            <a:ext cx="1136303" cy="567802"/>
          </a:xfrm>
          <a:prstGeom prst="rect">
            <a:avLst/>
          </a:prstGeom>
        </p:spPr>
      </p:pic>
      <p:grpSp>
        <p:nvGrpSpPr>
          <p:cNvPr id="2" name="Group 1">
            <a:extLst>
              <a:ext uri="{FF2B5EF4-FFF2-40B4-BE49-F238E27FC236}">
                <a16:creationId xmlns:a16="http://schemas.microsoft.com/office/drawing/2014/main" id="{993E1F66-FE32-0A4D-B679-6107A3EF9183}"/>
              </a:ext>
            </a:extLst>
          </p:cNvPr>
          <p:cNvGrpSpPr/>
          <p:nvPr/>
        </p:nvGrpSpPr>
        <p:grpSpPr>
          <a:xfrm>
            <a:off x="9769046" y="990753"/>
            <a:ext cx="2211336" cy="2383129"/>
            <a:chOff x="2488799" y="3993365"/>
            <a:chExt cx="2211336" cy="2383129"/>
          </a:xfrm>
        </p:grpSpPr>
        <p:sp>
          <p:nvSpPr>
            <p:cNvPr id="14" name="TextBox 13">
              <a:extLst>
                <a:ext uri="{FF2B5EF4-FFF2-40B4-BE49-F238E27FC236}">
                  <a16:creationId xmlns:a16="http://schemas.microsoft.com/office/drawing/2014/main" id="{FDAC61FC-C349-E24D-BF44-97F119B4901E}"/>
                </a:ext>
              </a:extLst>
            </p:cNvPr>
            <p:cNvSpPr txBox="1"/>
            <p:nvPr/>
          </p:nvSpPr>
          <p:spPr>
            <a:xfrm>
              <a:off x="2771418" y="3993365"/>
              <a:ext cx="1561133" cy="369332"/>
            </a:xfrm>
            <a:prstGeom prst="rect">
              <a:avLst/>
            </a:prstGeom>
            <a:noFill/>
          </p:spPr>
          <p:txBody>
            <a:bodyPr wrap="none" rtlCol="0">
              <a:spAutoFit/>
            </a:bodyPr>
            <a:lstStyle/>
            <a:p>
              <a:r>
                <a:rPr lang="en-US" dirty="0"/>
                <a:t>KNN Approach</a:t>
              </a:r>
            </a:p>
          </p:txBody>
        </p:sp>
        <p:pic>
          <p:nvPicPr>
            <p:cNvPr id="36" name="Picture 35">
              <a:extLst>
                <a:ext uri="{FF2B5EF4-FFF2-40B4-BE49-F238E27FC236}">
                  <a16:creationId xmlns:a16="http://schemas.microsoft.com/office/drawing/2014/main" id="{4B76F43A-CDDA-024B-A2CF-305CB5B36D8D}"/>
                </a:ext>
              </a:extLst>
            </p:cNvPr>
            <p:cNvPicPr>
              <a:picLocks noChangeAspect="1"/>
            </p:cNvPicPr>
            <p:nvPr/>
          </p:nvPicPr>
          <p:blipFill rotWithShape="1">
            <a:blip r:embed="rId6"/>
            <a:srcRect l="15217" t="49029" r="72798" b="36618"/>
            <a:stretch/>
          </p:blipFill>
          <p:spPr>
            <a:xfrm>
              <a:off x="2488799" y="4333098"/>
              <a:ext cx="2211336" cy="1655131"/>
            </a:xfrm>
            <a:prstGeom prst="rect">
              <a:avLst/>
            </a:prstGeom>
          </p:spPr>
        </p:pic>
        <p:pic>
          <p:nvPicPr>
            <p:cNvPr id="37" name="Picture 36">
              <a:extLst>
                <a:ext uri="{FF2B5EF4-FFF2-40B4-BE49-F238E27FC236}">
                  <a16:creationId xmlns:a16="http://schemas.microsoft.com/office/drawing/2014/main" id="{59F8CB91-AA9F-5E44-A8F4-2634EDCAA7B1}"/>
                </a:ext>
              </a:extLst>
            </p:cNvPr>
            <p:cNvPicPr>
              <a:picLocks noChangeAspect="1"/>
            </p:cNvPicPr>
            <p:nvPr/>
          </p:nvPicPr>
          <p:blipFill rotWithShape="1">
            <a:blip r:embed="rId6"/>
            <a:srcRect l="15249" t="74635" r="77950" b="21685"/>
            <a:stretch/>
          </p:blipFill>
          <p:spPr>
            <a:xfrm>
              <a:off x="2901457" y="5952121"/>
              <a:ext cx="1254940" cy="424373"/>
            </a:xfrm>
            <a:prstGeom prst="rect">
              <a:avLst/>
            </a:prstGeom>
          </p:spPr>
        </p:pic>
      </p:grpSp>
      <p:pic>
        <p:nvPicPr>
          <p:cNvPr id="41" name="Picture 40">
            <a:extLst>
              <a:ext uri="{FF2B5EF4-FFF2-40B4-BE49-F238E27FC236}">
                <a16:creationId xmlns:a16="http://schemas.microsoft.com/office/drawing/2014/main" id="{124B2D1E-CB4D-144A-96CA-D63BBE104027}"/>
              </a:ext>
            </a:extLst>
          </p:cNvPr>
          <p:cNvPicPr>
            <a:picLocks noChangeAspect="1"/>
          </p:cNvPicPr>
          <p:nvPr/>
        </p:nvPicPr>
        <p:blipFill rotWithShape="1">
          <a:blip r:embed="rId7"/>
          <a:srcRect l="18478" t="39226" r="67677" b="37730"/>
          <a:stretch/>
        </p:blipFill>
        <p:spPr>
          <a:xfrm>
            <a:off x="439669" y="1406289"/>
            <a:ext cx="2015068" cy="2096121"/>
          </a:xfrm>
          <a:prstGeom prst="rect">
            <a:avLst/>
          </a:prstGeom>
        </p:spPr>
      </p:pic>
      <p:graphicFrame>
        <p:nvGraphicFramePr>
          <p:cNvPr id="21" name="Table 20">
            <a:extLst>
              <a:ext uri="{FF2B5EF4-FFF2-40B4-BE49-F238E27FC236}">
                <a16:creationId xmlns:a16="http://schemas.microsoft.com/office/drawing/2014/main" id="{AED45168-00AF-7947-964D-3B4A41DA0851}"/>
              </a:ext>
            </a:extLst>
          </p:cNvPr>
          <p:cNvGraphicFramePr>
            <a:graphicFrameLocks noGrp="1"/>
          </p:cNvGraphicFramePr>
          <p:nvPr>
            <p:extLst>
              <p:ext uri="{D42A27DB-BD31-4B8C-83A1-F6EECF244321}">
                <p14:modId xmlns:p14="http://schemas.microsoft.com/office/powerpoint/2010/main" val="121078122"/>
              </p:ext>
            </p:extLst>
          </p:nvPr>
        </p:nvGraphicFramePr>
        <p:xfrm>
          <a:off x="1892346" y="4559580"/>
          <a:ext cx="8407307" cy="2220444"/>
        </p:xfrm>
        <a:graphic>
          <a:graphicData uri="http://schemas.openxmlformats.org/drawingml/2006/table">
            <a:tbl>
              <a:tblPr firstRow="1" bandRow="1">
                <a:tableStyleId>{2D5ABB26-0587-4C30-8999-92F81FD0307C}</a:tableStyleId>
              </a:tblPr>
              <a:tblGrid>
                <a:gridCol w="1036311">
                  <a:extLst>
                    <a:ext uri="{9D8B030D-6E8A-4147-A177-3AD203B41FA5}">
                      <a16:colId xmlns:a16="http://schemas.microsoft.com/office/drawing/2014/main" val="1935190439"/>
                    </a:ext>
                  </a:extLst>
                </a:gridCol>
                <a:gridCol w="925316">
                  <a:extLst>
                    <a:ext uri="{9D8B030D-6E8A-4147-A177-3AD203B41FA5}">
                      <a16:colId xmlns:a16="http://schemas.microsoft.com/office/drawing/2014/main" val="4220849282"/>
                    </a:ext>
                  </a:extLst>
                </a:gridCol>
                <a:gridCol w="946349">
                  <a:extLst>
                    <a:ext uri="{9D8B030D-6E8A-4147-A177-3AD203B41FA5}">
                      <a16:colId xmlns:a16="http://schemas.microsoft.com/office/drawing/2014/main" val="535502389"/>
                    </a:ext>
                  </a:extLst>
                </a:gridCol>
                <a:gridCol w="988407">
                  <a:extLst>
                    <a:ext uri="{9D8B030D-6E8A-4147-A177-3AD203B41FA5}">
                      <a16:colId xmlns:a16="http://schemas.microsoft.com/office/drawing/2014/main" val="3561899847"/>
                    </a:ext>
                  </a:extLst>
                </a:gridCol>
                <a:gridCol w="946347">
                  <a:extLst>
                    <a:ext uri="{9D8B030D-6E8A-4147-A177-3AD203B41FA5}">
                      <a16:colId xmlns:a16="http://schemas.microsoft.com/office/drawing/2014/main" val="3745832245"/>
                    </a:ext>
                  </a:extLst>
                </a:gridCol>
                <a:gridCol w="956863">
                  <a:extLst>
                    <a:ext uri="{9D8B030D-6E8A-4147-A177-3AD203B41FA5}">
                      <a16:colId xmlns:a16="http://schemas.microsoft.com/office/drawing/2014/main" val="355007850"/>
                    </a:ext>
                  </a:extLst>
                </a:gridCol>
                <a:gridCol w="2607714">
                  <a:extLst>
                    <a:ext uri="{9D8B030D-6E8A-4147-A177-3AD203B41FA5}">
                      <a16:colId xmlns:a16="http://schemas.microsoft.com/office/drawing/2014/main" val="1038431564"/>
                    </a:ext>
                  </a:extLst>
                </a:gridCol>
              </a:tblGrid>
              <a:tr h="356105">
                <a:tc>
                  <a:txBody>
                    <a:bodyPr/>
                    <a:lstStyle/>
                    <a:p>
                      <a:endParaRPr lang="en-US" sz="16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b="1" dirty="0"/>
                        <a:t>Model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b="1" dirty="0"/>
                        <a:t>Model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b="1" dirty="0"/>
                        <a:t>Model 3</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b="1" dirty="0"/>
                        <a:t>Model 4</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b="1" dirty="0"/>
                        <a:t>Model 5</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b="1" dirty="0"/>
                        <a:t>Probability of correct label</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6633093"/>
                  </a:ext>
                </a:extLst>
              </a:tr>
              <a:tr h="356105">
                <a:tc>
                  <a:txBody>
                    <a:bodyPr/>
                    <a:lstStyle/>
                    <a:p>
                      <a:r>
                        <a:rPr lang="en-US" sz="1600" dirty="0"/>
                        <a:t>Sample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r>
                        <a:rPr lang="en-US" sz="1600" dirty="0"/>
                        <a:t>class 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sz="1600" b="1" dirty="0"/>
                        <a:t>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713110"/>
                  </a:ext>
                </a:extLst>
              </a:tr>
              <a:tr h="356105">
                <a:tc>
                  <a:txBody>
                    <a:bodyPr/>
                    <a:lstStyle/>
                    <a:p>
                      <a:r>
                        <a:rPr lang="en-US" sz="1600" dirty="0"/>
                        <a:t>Sample 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2</a:t>
                      </a: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b="1" dirty="0"/>
                        <a:t>0.8</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6197605"/>
                  </a:ext>
                </a:extLst>
              </a:tr>
              <a:tr h="356105">
                <a:tc>
                  <a:txBody>
                    <a:bodyPr/>
                    <a:lstStyle/>
                    <a:p>
                      <a:r>
                        <a:rPr lang="en-US" sz="1600" dirty="0"/>
                        <a:t>Sample 3</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2</a:t>
                      </a: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2</a:t>
                      </a: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b="1" dirty="0"/>
                        <a:t>0.6</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5314347"/>
                  </a:ext>
                </a:extLst>
              </a:tr>
              <a:tr h="398012">
                <a:tc>
                  <a:txBody>
                    <a:bodyPr/>
                    <a:lstStyle/>
                    <a:p>
                      <a:r>
                        <a:rPr lang="en-US" sz="1600" dirty="0"/>
                        <a:t>Sample 4</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0</a:t>
                      </a: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2</a:t>
                      </a: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class 3</a:t>
                      </a: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b="1" dirty="0">
                          <a:solidFill>
                            <a:srgbClr val="FF0000"/>
                          </a:solidFill>
                        </a:rPr>
                        <a:t>0.4</a:t>
                      </a:r>
                      <a:r>
                        <a:rPr lang="en-US" sz="1600" dirty="0">
                          <a:solidFill>
                            <a:srgbClr val="FF0000"/>
                          </a:solidFill>
                        </a:rPr>
                        <a:t> </a:t>
                      </a:r>
                      <a:r>
                        <a:rPr lang="en-US" sz="1200" dirty="0">
                          <a:solidFill>
                            <a:srgbClr val="FF0000"/>
                          </a:solidFill>
                        </a:rPr>
                        <a:t>(this sample might be mislabeled)</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8408372"/>
                  </a:ext>
                </a:extLst>
              </a:tr>
              <a:tr h="398012">
                <a:tc>
                  <a:txBody>
                    <a:bodyPr/>
                    <a:lstStyle/>
                    <a:p>
                      <a:pPr algn="ctr"/>
                      <a:r>
                        <a:rPr lang="en-US" sz="1600" dirty="0"/>
                        <a: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1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07206"/>
                  </a:ext>
                </a:extLst>
              </a:tr>
            </a:tbl>
          </a:graphicData>
        </a:graphic>
      </p:graphicFrame>
      <p:sp>
        <p:nvSpPr>
          <p:cNvPr id="22" name="Title 1">
            <a:extLst>
              <a:ext uri="{FF2B5EF4-FFF2-40B4-BE49-F238E27FC236}">
                <a16:creationId xmlns:a16="http://schemas.microsoft.com/office/drawing/2014/main" id="{2EE6083A-793E-5A48-A0E3-89B2698DD51D}"/>
              </a:ext>
            </a:extLst>
          </p:cNvPr>
          <p:cNvSpPr txBox="1">
            <a:spLocks/>
          </p:cNvSpPr>
          <p:nvPr/>
        </p:nvSpPr>
        <p:spPr>
          <a:xfrm>
            <a:off x="681318" y="3889403"/>
            <a:ext cx="10515600" cy="5192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Methods of defining mislabels</a:t>
            </a:r>
          </a:p>
        </p:txBody>
      </p:sp>
    </p:spTree>
    <p:extLst>
      <p:ext uri="{BB962C8B-B14F-4D97-AF65-F5344CB8AC3E}">
        <p14:creationId xmlns:p14="http://schemas.microsoft.com/office/powerpoint/2010/main" val="4208049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DB10A20-F390-9946-9C0A-199B67E0A991}"/>
              </a:ext>
            </a:extLst>
          </p:cNvPr>
          <p:cNvSpPr txBox="1">
            <a:spLocks/>
          </p:cNvSpPr>
          <p:nvPr/>
        </p:nvSpPr>
        <p:spPr>
          <a:xfrm>
            <a:off x="528918" y="208901"/>
            <a:ext cx="10515600" cy="5192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Times New Roman" panose="02020603050405020304" pitchFamily="18" charset="0"/>
                <a:cs typeface="Times New Roman" panose="02020603050405020304" pitchFamily="18" charset="0"/>
              </a:rPr>
              <a:t>PREDICTED CLASSES PROBABILITY CHART</a:t>
            </a:r>
            <a:endParaRPr lang="en-US" sz="2400" b="1" dirty="0">
              <a:latin typeface="Times New Roman" panose="02020603050405020304" pitchFamily="18" charset="0"/>
              <a:cs typeface="Times New Roman" panose="02020603050405020304" pitchFamily="18" charset="0"/>
            </a:endParaRPr>
          </a:p>
        </p:txBody>
      </p:sp>
      <p:graphicFrame>
        <p:nvGraphicFramePr>
          <p:cNvPr id="4" name="Chart 3">
            <a:extLst>
              <a:ext uri="{FF2B5EF4-FFF2-40B4-BE49-F238E27FC236}">
                <a16:creationId xmlns:a16="http://schemas.microsoft.com/office/drawing/2014/main" id="{F39AB222-8EAE-F54E-A71E-3D96C84C7E12}"/>
              </a:ext>
            </a:extLst>
          </p:cNvPr>
          <p:cNvGraphicFramePr>
            <a:graphicFrameLocks/>
          </p:cNvGraphicFramePr>
          <p:nvPr>
            <p:extLst>
              <p:ext uri="{D42A27DB-BD31-4B8C-83A1-F6EECF244321}">
                <p14:modId xmlns:p14="http://schemas.microsoft.com/office/powerpoint/2010/main" val="1737898309"/>
              </p:ext>
            </p:extLst>
          </p:nvPr>
        </p:nvGraphicFramePr>
        <p:xfrm>
          <a:off x="1645268" y="692216"/>
          <a:ext cx="8282900" cy="5114741"/>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7614680D-CBF3-3745-9458-30F7C0939A95}"/>
              </a:ext>
            </a:extLst>
          </p:cNvPr>
          <p:cNvPicPr>
            <a:picLocks noChangeAspect="1"/>
          </p:cNvPicPr>
          <p:nvPr/>
        </p:nvPicPr>
        <p:blipFill rotWithShape="1">
          <a:blip r:embed="rId4"/>
          <a:srcRect l="13143" t="62797" r="72032" b="28485"/>
          <a:stretch/>
        </p:blipFill>
        <p:spPr>
          <a:xfrm>
            <a:off x="7426848" y="1300390"/>
            <a:ext cx="2662388" cy="978607"/>
          </a:xfrm>
          <a:prstGeom prst="rect">
            <a:avLst/>
          </a:prstGeom>
        </p:spPr>
      </p:pic>
      <p:pic>
        <p:nvPicPr>
          <p:cNvPr id="10" name="Picture 9">
            <a:extLst>
              <a:ext uri="{FF2B5EF4-FFF2-40B4-BE49-F238E27FC236}">
                <a16:creationId xmlns:a16="http://schemas.microsoft.com/office/drawing/2014/main" id="{E025B2CF-25A7-FB4D-B2A6-21F9515C2024}"/>
              </a:ext>
            </a:extLst>
          </p:cNvPr>
          <p:cNvPicPr>
            <a:picLocks noChangeAspect="1"/>
          </p:cNvPicPr>
          <p:nvPr/>
        </p:nvPicPr>
        <p:blipFill rotWithShape="1">
          <a:blip r:embed="rId5"/>
          <a:srcRect l="11840" t="83537" r="38993"/>
          <a:stretch/>
        </p:blipFill>
        <p:spPr>
          <a:xfrm>
            <a:off x="6157345" y="5657735"/>
            <a:ext cx="5437958" cy="1138026"/>
          </a:xfrm>
          <a:prstGeom prst="rect">
            <a:avLst/>
          </a:prstGeom>
        </p:spPr>
      </p:pic>
      <p:cxnSp>
        <p:nvCxnSpPr>
          <p:cNvPr id="3" name="Straight Connector 2">
            <a:extLst>
              <a:ext uri="{FF2B5EF4-FFF2-40B4-BE49-F238E27FC236}">
                <a16:creationId xmlns:a16="http://schemas.microsoft.com/office/drawing/2014/main" id="{7B4F8D9B-C2FC-A84C-9C2F-FCDC6AF63A19}"/>
              </a:ext>
            </a:extLst>
          </p:cNvPr>
          <p:cNvCxnSpPr>
            <a:cxnSpLocks/>
          </p:cNvCxnSpPr>
          <p:nvPr/>
        </p:nvCxnSpPr>
        <p:spPr>
          <a:xfrm>
            <a:off x="5266133" y="1174381"/>
            <a:ext cx="0" cy="42811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83CD861-3C2B-5F44-AAFA-B930EA674FFA}"/>
              </a:ext>
            </a:extLst>
          </p:cNvPr>
          <p:cNvSpPr/>
          <p:nvPr/>
        </p:nvSpPr>
        <p:spPr>
          <a:xfrm rot="5400000">
            <a:off x="3520589" y="4454976"/>
            <a:ext cx="483986" cy="2372377"/>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9" name="TextBox 8">
            <a:extLst>
              <a:ext uri="{FF2B5EF4-FFF2-40B4-BE49-F238E27FC236}">
                <a16:creationId xmlns:a16="http://schemas.microsoft.com/office/drawing/2014/main" id="{2A77A4FB-AF90-AC40-A27A-BC76936BC25C}"/>
              </a:ext>
            </a:extLst>
          </p:cNvPr>
          <p:cNvSpPr txBox="1"/>
          <p:nvPr/>
        </p:nvSpPr>
        <p:spPr>
          <a:xfrm>
            <a:off x="2576393" y="5831950"/>
            <a:ext cx="2991727" cy="369332"/>
          </a:xfrm>
          <a:prstGeom prst="rect">
            <a:avLst/>
          </a:prstGeom>
          <a:noFill/>
        </p:spPr>
        <p:txBody>
          <a:bodyPr wrap="square" rtlCol="0">
            <a:spAutoFit/>
          </a:bodyPr>
          <a:lstStyle/>
          <a:p>
            <a:r>
              <a:rPr lang="en-US" dirty="0"/>
              <a:t>Possible mislabeled entries</a:t>
            </a:r>
          </a:p>
        </p:txBody>
      </p:sp>
    </p:spTree>
    <p:extLst>
      <p:ext uri="{BB962C8B-B14F-4D97-AF65-F5344CB8AC3E}">
        <p14:creationId xmlns:p14="http://schemas.microsoft.com/office/powerpoint/2010/main" val="2922783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TotalTime>
  <Words>909</Words>
  <Application>Microsoft Macintosh PowerPoint</Application>
  <PresentationFormat>Widescreen</PresentationFormat>
  <Paragraphs>100</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Times New Roman</vt:lpstr>
      <vt:lpstr>Office Theme</vt:lpstr>
      <vt:lpstr>STAT 5003 – COMPUTATIONAL STATISTICS</vt:lpstr>
      <vt:lpstr>FDA DATASET</vt:lpstr>
      <vt:lpstr>4. Remove mislabels in Training Set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Hatish Satiah</dc:creator>
  <cp:lastModifiedBy>Shaun Kee</cp:lastModifiedBy>
  <cp:revision>213</cp:revision>
  <cp:lastPrinted>2018-10-30T23:30:17Z</cp:lastPrinted>
  <dcterms:created xsi:type="dcterms:W3CDTF">2018-10-03T23:14:51Z</dcterms:created>
  <dcterms:modified xsi:type="dcterms:W3CDTF">2018-10-31T07:00:16Z</dcterms:modified>
</cp:coreProperties>
</file>